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2"/>
  </p:notesMasterIdLst>
  <p:handoutMasterIdLst>
    <p:handoutMasterId r:id="rId23"/>
  </p:handoutMasterIdLst>
  <p:sldIdLst>
    <p:sldId id="256" r:id="rId2"/>
    <p:sldId id="274" r:id="rId3"/>
    <p:sldId id="271" r:id="rId4"/>
    <p:sldId id="257" r:id="rId5"/>
    <p:sldId id="262" r:id="rId6"/>
    <p:sldId id="258" r:id="rId7"/>
    <p:sldId id="276" r:id="rId8"/>
    <p:sldId id="259" r:id="rId9"/>
    <p:sldId id="260" r:id="rId10"/>
    <p:sldId id="261" r:id="rId11"/>
    <p:sldId id="263" r:id="rId12"/>
    <p:sldId id="273" r:id="rId13"/>
    <p:sldId id="264" r:id="rId14"/>
    <p:sldId id="266" r:id="rId15"/>
    <p:sldId id="267" r:id="rId16"/>
    <p:sldId id="270" r:id="rId17"/>
    <p:sldId id="268" r:id="rId18"/>
    <p:sldId id="272" r:id="rId19"/>
    <p:sldId id="269" r:id="rId20"/>
    <p:sldId id="275" r:id="rId21"/>
  </p:sldIdLst>
  <p:sldSz cx="12192000" cy="77724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07" d="100"/>
          <a:sy n="107" d="100"/>
        </p:scale>
        <p:origin x="1280" y="168"/>
      </p:cViewPr>
      <p:guideLst>
        <p:guide orient="horz" pos="2448"/>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12" d="100"/>
          <a:sy n="112" d="100"/>
        </p:scale>
        <p:origin x="241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2314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51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4" y="0"/>
            <a:ext cx="4068339" cy="355124"/>
          </a:xfrm>
          <a:prstGeom prst="rect">
            <a:avLst/>
          </a:prstGeom>
        </p:spPr>
        <p:txBody>
          <a:bodyPr vert="horz" lIns="94229" tIns="47114" rIns="94229" bIns="47114" rtlCol="0"/>
          <a:lstStyle>
            <a:lvl1pPr algn="r">
              <a:defRPr sz="1200"/>
            </a:lvl1pPr>
          </a:lstStyle>
          <a:p>
            <a:fld id="{585BAAA7-C139-4A39-A140-FD9C65F7A8FA}" type="datetimeFigureOut">
              <a:rPr lang="en-US" smtClean="0"/>
              <a:t>3/1/21</a:t>
            </a:fld>
            <a:endParaRPr lang="en-US"/>
          </a:p>
        </p:txBody>
      </p:sp>
      <p:sp>
        <p:nvSpPr>
          <p:cNvPr id="4" name="Slide Image Placeholder 3"/>
          <p:cNvSpPr>
            <a:spLocks noGrp="1" noRot="1" noChangeAspect="1"/>
          </p:cNvSpPr>
          <p:nvPr>
            <p:ph type="sldImg" idx="2"/>
          </p:nvPr>
        </p:nvSpPr>
        <p:spPr>
          <a:xfrm>
            <a:off x="2606675" y="533400"/>
            <a:ext cx="4175125" cy="266223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6119"/>
            <a:ext cx="4068339" cy="3551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4" y="6746119"/>
            <a:ext cx="4068339" cy="355124"/>
          </a:xfrm>
          <a:prstGeom prst="rect">
            <a:avLst/>
          </a:prstGeom>
        </p:spPr>
        <p:txBody>
          <a:bodyPr vert="horz" lIns="94229" tIns="47114" rIns="94229" bIns="47114" rtlCol="0" anchor="b"/>
          <a:lstStyle>
            <a:lvl1pPr algn="r">
              <a:defRPr sz="1200"/>
            </a:lvl1pPr>
          </a:lstStyle>
          <a:p>
            <a:fld id="{9A49822D-CD5E-4084-A8A4-A73431A7A787}" type="slidenum">
              <a:rPr lang="en-US" smtClean="0"/>
              <a:t>‹#›</a:t>
            </a:fld>
            <a:endParaRPr lang="en-US"/>
          </a:p>
        </p:txBody>
      </p:sp>
    </p:spTree>
    <p:extLst>
      <p:ext uri="{BB962C8B-B14F-4D97-AF65-F5344CB8AC3E}">
        <p14:creationId xmlns:p14="http://schemas.microsoft.com/office/powerpoint/2010/main" val="273102699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533400"/>
            <a:ext cx="4175125" cy="2662238"/>
          </a:xfrm>
        </p:spPr>
      </p:sp>
      <p:sp>
        <p:nvSpPr>
          <p:cNvPr id="3" name="Notes Placeholder 2"/>
          <p:cNvSpPr>
            <a:spLocks noGrp="1"/>
          </p:cNvSpPr>
          <p:nvPr>
            <p:ph type="body" idx="1"/>
          </p:nvPr>
        </p:nvSpPr>
        <p:spPr/>
        <p:txBody>
          <a:bodyPr/>
          <a:lstStyle/>
          <a:p>
            <a:r>
              <a:rPr lang="en-US" dirty="0"/>
              <a:t>*Child Care Attendant–how to care for and work with infants and small children. Practicum sites: daycares, elementary schools. </a:t>
            </a:r>
          </a:p>
          <a:p>
            <a:r>
              <a:rPr lang="en-US" dirty="0"/>
              <a:t>*Food Services – how to work in a restaurant setting and be a prep cook. Practicum sites: local restaurants, bakeries, delis.</a:t>
            </a:r>
          </a:p>
          <a:p>
            <a:r>
              <a:rPr lang="en-US" dirty="0"/>
              <a:t>*Animal Health Care–how to restrain small animals, basic grooming and care, nutrition, maintain environment. Practicum sites: local zoo, grooming shops, Roswell Humane Society.</a:t>
            </a:r>
          </a:p>
          <a:p>
            <a:r>
              <a:rPr lang="en-US" dirty="0"/>
              <a:t>*Stocking and Merchandising–how to work in a retail setting, customer service, stock shelves, rotate merchandise. Practicum sites: Walgreens, Ace Hardware, Factory 2-U, convenience stores. </a:t>
            </a:r>
          </a:p>
          <a:p>
            <a:r>
              <a:rPr lang="en-US" dirty="0"/>
              <a:t>*Office Skills – how to file, alphabetize, answer phones, use computers, type documents. Practicum sites: hospitals, campus office, veterinary clinics, law offices, doctors offices.  </a:t>
            </a:r>
          </a:p>
          <a:p>
            <a:endParaRPr lang="en-US" dirty="0"/>
          </a:p>
        </p:txBody>
      </p:sp>
    </p:spTree>
    <p:extLst>
      <p:ext uri="{BB962C8B-B14F-4D97-AF65-F5344CB8AC3E}">
        <p14:creationId xmlns:p14="http://schemas.microsoft.com/office/powerpoint/2010/main" val="25472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533400"/>
            <a:ext cx="4175125" cy="2662238"/>
          </a:xfrm>
        </p:spPr>
      </p:sp>
      <p:sp>
        <p:nvSpPr>
          <p:cNvPr id="3" name="Notes Placeholder 2"/>
          <p:cNvSpPr>
            <a:spLocks noGrp="1"/>
          </p:cNvSpPr>
          <p:nvPr>
            <p:ph type="body" idx="1"/>
          </p:nvPr>
        </p:nvSpPr>
        <p:spPr/>
        <p:txBody>
          <a:bodyPr/>
          <a:lstStyle/>
          <a:p>
            <a:r>
              <a:rPr lang="en-US" dirty="0"/>
              <a:t>*Independent Living – learn how to make decisions that affect one's life and pursue activities of one's own choosing.</a:t>
            </a:r>
          </a:p>
          <a:p>
            <a:r>
              <a:rPr lang="en-US" dirty="0"/>
              <a:t>*Life Skills – learn how to make the most out of life; takes place in a dorm room setting.</a:t>
            </a:r>
          </a:p>
          <a:p>
            <a:r>
              <a:rPr lang="en-US" dirty="0"/>
              <a:t>*Job Skills – learn how to obtain a position and characteristics of being a good employee.</a:t>
            </a:r>
          </a:p>
          <a:p>
            <a:r>
              <a:rPr lang="en-US" dirty="0"/>
              <a:t>*Conflict – learn how to deal with day-to-day conflicts and difficulties.</a:t>
            </a:r>
          </a:p>
          <a:p>
            <a:r>
              <a:rPr lang="en-US" dirty="0"/>
              <a:t>*Adaptive P.E. – learn about the body, how to take care of it, and stay in shape.</a:t>
            </a:r>
          </a:p>
          <a:p>
            <a:r>
              <a:rPr lang="en-US" dirty="0"/>
              <a:t>*Community CPR and Standard First Aid (required for first year students)</a:t>
            </a:r>
          </a:p>
        </p:txBody>
      </p:sp>
    </p:spTree>
    <p:extLst>
      <p:ext uri="{BB962C8B-B14F-4D97-AF65-F5344CB8AC3E}">
        <p14:creationId xmlns:p14="http://schemas.microsoft.com/office/powerpoint/2010/main" val="3942894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77724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40"/>
          </a:p>
        </p:txBody>
      </p:sp>
      <p:sp>
        <p:nvSpPr>
          <p:cNvPr id="9" name="Straight Connector 8"/>
          <p:cNvSpPr>
            <a:spLocks noChangeShapeType="1"/>
          </p:cNvSpPr>
          <p:nvPr/>
        </p:nvSpPr>
        <p:spPr bwMode="auto">
          <a:xfrm rot="16200000">
            <a:off x="-330200" y="3886200"/>
            <a:ext cx="77724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103632" tIns="51816" rIns="103632" bIns="51816" anchor="t" compatLnSpc="1"/>
          <a:lstStyle/>
          <a:p>
            <a:endParaRPr kumimoji="0" lang="en-US" sz="2040"/>
          </a:p>
        </p:txBody>
      </p:sp>
      <p:sp>
        <p:nvSpPr>
          <p:cNvPr id="12" name="Title 11"/>
          <p:cNvSpPr>
            <a:spLocks noGrp="1"/>
          </p:cNvSpPr>
          <p:nvPr>
            <p:ph type="ctrTitle"/>
          </p:nvPr>
        </p:nvSpPr>
        <p:spPr>
          <a:xfrm>
            <a:off x="4489157" y="604520"/>
            <a:ext cx="6807200" cy="3250590"/>
          </a:xfrm>
        </p:spPr>
        <p:txBody>
          <a:bodyPr lIns="45720" tIns="0" rIns="45720">
            <a:noAutofit/>
          </a:bodyPr>
          <a:lstStyle>
            <a:lvl1pPr algn="r">
              <a:defRPr sz="4760" b="1"/>
            </a:lvl1pPr>
            <a:extLst/>
          </a:lstStyle>
          <a:p>
            <a:r>
              <a:rPr kumimoji="0" lang="en-US"/>
              <a:t>Click to edit Master title style</a:t>
            </a:r>
          </a:p>
        </p:txBody>
      </p:sp>
      <p:sp>
        <p:nvSpPr>
          <p:cNvPr id="25" name="Subtitle 24"/>
          <p:cNvSpPr>
            <a:spLocks noGrp="1"/>
          </p:cNvSpPr>
          <p:nvPr>
            <p:ph type="subTitle" idx="1"/>
          </p:nvPr>
        </p:nvSpPr>
        <p:spPr>
          <a:xfrm>
            <a:off x="4472589" y="4011846"/>
            <a:ext cx="6819704" cy="1248081"/>
          </a:xfrm>
        </p:spPr>
        <p:txBody>
          <a:bodyPr lIns="45720" tIns="0" rIns="45720" bIns="0"/>
          <a:lstStyle>
            <a:lvl1pPr marL="0" indent="0" algn="r">
              <a:buNone/>
              <a:defRPr sz="2493">
                <a:solidFill>
                  <a:srgbClr val="FFFFFF"/>
                </a:solidFill>
                <a:effectLst/>
              </a:defRPr>
            </a:lvl1pPr>
            <a:lvl2pPr marL="518145" indent="0" algn="ctr">
              <a:buNone/>
            </a:lvl2pPr>
            <a:lvl3pPr marL="1036290" indent="0" algn="ctr">
              <a:buNone/>
            </a:lvl3pPr>
            <a:lvl4pPr marL="1554434" indent="0" algn="ctr">
              <a:buNone/>
            </a:lvl4pPr>
            <a:lvl5pPr marL="2072579" indent="0" algn="ctr">
              <a:buNone/>
            </a:lvl5pPr>
            <a:lvl6pPr marL="2590724" indent="0" algn="ctr">
              <a:buNone/>
            </a:lvl6pPr>
            <a:lvl7pPr marL="3108869" indent="0" algn="ctr">
              <a:buNone/>
            </a:lvl7pPr>
            <a:lvl8pPr marL="3627013" indent="0" algn="ctr">
              <a:buNone/>
            </a:lvl8pPr>
            <a:lvl9pPr marL="4145158"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7828299" y="7432339"/>
            <a:ext cx="2669952" cy="257156"/>
          </a:xfrm>
        </p:spPr>
        <p:txBody>
          <a:bodyPr/>
          <a:lstStyle>
            <a:lvl1pPr>
              <a:defRPr lang="en-US" smtClean="0">
                <a:solidFill>
                  <a:srgbClr val="FFFFFF"/>
                </a:solidFill>
              </a:defRPr>
            </a:lvl1pPr>
            <a:extLst/>
          </a:lstStyle>
          <a:p>
            <a:fld id="{199D4EF4-709D-42D7-B8A3-AD179CDE16A6}" type="datetime1">
              <a:rPr lang="en-US" smtClean="0"/>
              <a:t>3/1/21</a:t>
            </a:fld>
            <a:endParaRPr lang="en-US"/>
          </a:p>
        </p:txBody>
      </p:sp>
      <p:sp>
        <p:nvSpPr>
          <p:cNvPr id="18" name="Footer Placeholder 17"/>
          <p:cNvSpPr>
            <a:spLocks noGrp="1"/>
          </p:cNvSpPr>
          <p:nvPr>
            <p:ph type="ftr" sz="quarter" idx="11"/>
          </p:nvPr>
        </p:nvSpPr>
        <p:spPr>
          <a:xfrm>
            <a:off x="3759201" y="7432339"/>
            <a:ext cx="3903629" cy="25908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10507845" y="7430414"/>
            <a:ext cx="784448" cy="259080"/>
          </a:xfrm>
        </p:spPr>
        <p:txBody>
          <a:bodyPr/>
          <a:lstStyle>
            <a:lvl1pPr>
              <a:defRPr lang="en-US" smtClean="0">
                <a:solidFill>
                  <a:srgbClr val="FFFFFF"/>
                </a:solidFill>
              </a:defRPr>
            </a:lvl1pPr>
            <a:extLst/>
          </a:lstStyle>
          <a:p>
            <a:fld id="{BDC9A878-D2E5-41B6-8BFC-0C1CA56477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A7B2D4-C049-4F22-9144-47CECF4FD6C0}" type="datetime1">
              <a:rPr lang="en-US" smtClean="0"/>
              <a:t>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9A878-D2E5-41B6-8BFC-0C1CA56477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311620"/>
            <a:ext cx="2032000" cy="6631728"/>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609600" y="311265"/>
            <a:ext cx="8026400" cy="663172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657088" y="7432339"/>
            <a:ext cx="2669952" cy="257156"/>
          </a:xfrm>
        </p:spPr>
        <p:txBody>
          <a:bodyPr/>
          <a:lstStyle/>
          <a:p>
            <a:fld id="{02F6A1BF-91EB-46B5-8FFB-E3919451ABD7}" type="datetime1">
              <a:rPr lang="en-US" smtClean="0"/>
              <a:t>3/1/21</a:t>
            </a:fld>
            <a:endParaRPr lang="en-US"/>
          </a:p>
        </p:txBody>
      </p:sp>
      <p:sp>
        <p:nvSpPr>
          <p:cNvPr id="5" name="Footer Placeholder 4"/>
          <p:cNvSpPr>
            <a:spLocks noGrp="1"/>
          </p:cNvSpPr>
          <p:nvPr>
            <p:ph type="ftr" sz="quarter" idx="11"/>
          </p:nvPr>
        </p:nvSpPr>
        <p:spPr>
          <a:xfrm>
            <a:off x="609600" y="7430414"/>
            <a:ext cx="4876800" cy="259080"/>
          </a:xfrm>
        </p:spPr>
        <p:txBody>
          <a:bodyPr/>
          <a:lstStyle/>
          <a:p>
            <a:endParaRPr lang="en-US"/>
          </a:p>
        </p:txBody>
      </p:sp>
      <p:sp>
        <p:nvSpPr>
          <p:cNvPr id="6" name="Slide Number Placeholder 5"/>
          <p:cNvSpPr>
            <a:spLocks noGrp="1"/>
          </p:cNvSpPr>
          <p:nvPr>
            <p:ph type="sldNum" sz="quarter" idx="12"/>
          </p:nvPr>
        </p:nvSpPr>
        <p:spPr>
          <a:xfrm>
            <a:off x="8339328" y="7426960"/>
            <a:ext cx="784448" cy="259080"/>
          </a:xfrm>
        </p:spPr>
        <p:txBody>
          <a:bodyPr/>
          <a:lstStyle>
            <a:lvl1pPr>
              <a:defRPr>
                <a:solidFill>
                  <a:schemeClr val="tx2"/>
                </a:solidFill>
              </a:defRPr>
            </a:lvl1pPr>
            <a:extLst/>
          </a:lstStyle>
          <a:p>
            <a:fld id="{BDC9A878-D2E5-41B6-8BFC-0C1CA56477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830DD6-5620-41D6-9E6B-5E94FF801F65}" type="datetime1">
              <a:rPr lang="en-US" smtClean="0"/>
              <a:t>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9A878-D2E5-41B6-8BFC-0C1CA56477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2" y="3198086"/>
            <a:ext cx="8340651" cy="1543685"/>
          </a:xfrm>
        </p:spPr>
        <p:txBody>
          <a:bodyPr tIns="0" anchor="t"/>
          <a:lstStyle>
            <a:lvl1pPr algn="r">
              <a:buNone/>
              <a:defRPr sz="4760" b="1" cap="all"/>
            </a:lvl1pPr>
            <a:extLst/>
          </a:lstStyle>
          <a:p>
            <a:r>
              <a:rPr kumimoji="0" lang="en-US"/>
              <a:t>Click to edit Master title style</a:t>
            </a:r>
          </a:p>
        </p:txBody>
      </p:sp>
      <p:sp>
        <p:nvSpPr>
          <p:cNvPr id="3" name="Text Placeholder 2"/>
          <p:cNvSpPr>
            <a:spLocks noGrp="1"/>
          </p:cNvSpPr>
          <p:nvPr>
            <p:ph type="body" idx="1"/>
          </p:nvPr>
        </p:nvSpPr>
        <p:spPr>
          <a:xfrm>
            <a:off x="1422402" y="2159004"/>
            <a:ext cx="8340651" cy="842641"/>
          </a:xfrm>
        </p:spPr>
        <p:txBody>
          <a:bodyPr anchor="b"/>
          <a:lstStyle>
            <a:lvl1pPr marL="0" indent="0" algn="r">
              <a:buNone/>
              <a:defRPr sz="2267">
                <a:solidFill>
                  <a:schemeClr val="tx1"/>
                </a:solidFill>
                <a:effectLst/>
              </a:defRPr>
            </a:lvl1pPr>
            <a:lvl2pPr>
              <a:buNone/>
              <a:defRPr sz="2040">
                <a:solidFill>
                  <a:schemeClr val="tx1">
                    <a:tint val="75000"/>
                  </a:schemeClr>
                </a:solidFill>
              </a:defRPr>
            </a:lvl2pPr>
            <a:lvl3pPr>
              <a:buNone/>
              <a:defRPr sz="1813">
                <a:solidFill>
                  <a:schemeClr val="tx1">
                    <a:tint val="75000"/>
                  </a:schemeClr>
                </a:solidFill>
              </a:defRPr>
            </a:lvl3pPr>
            <a:lvl4pPr>
              <a:buNone/>
              <a:defRPr sz="1587">
                <a:solidFill>
                  <a:schemeClr val="tx1">
                    <a:tint val="75000"/>
                  </a:schemeClr>
                </a:solidFill>
              </a:defRPr>
            </a:lvl4pPr>
            <a:lvl5pPr>
              <a:buNone/>
              <a:defRPr sz="1587">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298984" y="7431051"/>
            <a:ext cx="2669952" cy="257156"/>
          </a:xfrm>
        </p:spPr>
        <p:txBody>
          <a:bodyPr bIns="0" anchor="b"/>
          <a:lstStyle>
            <a:lvl1pPr>
              <a:defRPr>
                <a:solidFill>
                  <a:schemeClr val="tx2"/>
                </a:solidFill>
              </a:defRPr>
            </a:lvl1pPr>
            <a:extLst/>
          </a:lstStyle>
          <a:p>
            <a:fld id="{BD636A37-714B-45E3-8203-3C8E9CF75EEE}" type="datetime1">
              <a:rPr lang="en-US" smtClean="0"/>
              <a:t>3/1/21</a:t>
            </a:fld>
            <a:endParaRPr lang="en-US"/>
          </a:p>
        </p:txBody>
      </p:sp>
      <p:sp>
        <p:nvSpPr>
          <p:cNvPr id="5" name="Footer Placeholder 4"/>
          <p:cNvSpPr>
            <a:spLocks noGrp="1"/>
          </p:cNvSpPr>
          <p:nvPr>
            <p:ph type="ftr" sz="quarter" idx="11"/>
          </p:nvPr>
        </p:nvSpPr>
        <p:spPr>
          <a:xfrm>
            <a:off x="2313811" y="7431051"/>
            <a:ext cx="3860800" cy="25908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8978603" y="7429127"/>
            <a:ext cx="784448" cy="259080"/>
          </a:xfrm>
        </p:spPr>
        <p:txBody>
          <a:bodyPr/>
          <a:lstStyle/>
          <a:p>
            <a:fld id="{BDC9A878-D2E5-41B6-8BFC-0C1CA56477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2712"/>
            <a:ext cx="9656064" cy="1295400"/>
          </a:xfrm>
        </p:spPr>
        <p:txBody>
          <a:bodyPr/>
          <a:lstStyle/>
          <a:p>
            <a:r>
              <a:rPr kumimoji="0" lang="en-US"/>
              <a:t>Click to edit Master title style</a:t>
            </a:r>
          </a:p>
        </p:txBody>
      </p:sp>
      <p:sp>
        <p:nvSpPr>
          <p:cNvPr id="3" name="Content Placeholder 2"/>
          <p:cNvSpPr>
            <a:spLocks noGrp="1"/>
          </p:cNvSpPr>
          <p:nvPr>
            <p:ph sz="half" idx="1"/>
          </p:nvPr>
        </p:nvSpPr>
        <p:spPr>
          <a:xfrm>
            <a:off x="609600" y="1813564"/>
            <a:ext cx="4693920" cy="5129425"/>
          </a:xfrm>
        </p:spPr>
        <p:txBody>
          <a:bodyPr anchor="t"/>
          <a:lstStyle>
            <a:lvl1pPr>
              <a:defRPr sz="3173"/>
            </a:lvl1pPr>
            <a:lvl2pPr>
              <a:defRPr sz="2720"/>
            </a:lvl2pPr>
            <a:lvl3pPr>
              <a:defRPr sz="2267"/>
            </a:lvl3pPr>
            <a:lvl4pPr>
              <a:defRPr sz="2040"/>
            </a:lvl4pPr>
            <a:lvl5pPr>
              <a:defRPr sz="204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571744" y="1813564"/>
            <a:ext cx="4693920" cy="5129425"/>
          </a:xfrm>
        </p:spPr>
        <p:txBody>
          <a:bodyPr anchor="t"/>
          <a:lstStyle>
            <a:lvl1pPr>
              <a:defRPr sz="3173"/>
            </a:lvl1pPr>
            <a:lvl2pPr>
              <a:defRPr sz="2720"/>
            </a:lvl2pPr>
            <a:lvl3pPr>
              <a:defRPr sz="2267"/>
            </a:lvl3pPr>
            <a:lvl4pPr>
              <a:defRPr sz="2040"/>
            </a:lvl4pPr>
            <a:lvl5pPr>
              <a:defRPr sz="204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194A2FA-7868-47D2-BA6C-1277F09D1015}" type="datetime1">
              <a:rPr lang="en-US" smtClean="0"/>
              <a:t>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9A878-D2E5-41B6-8BFC-0C1CA56477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62712"/>
            <a:ext cx="9656064" cy="12954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6649720"/>
            <a:ext cx="4693920" cy="51816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2040" b="1">
                <a:solidFill>
                  <a:schemeClr val="tx2"/>
                </a:solidFill>
                <a:effectLst/>
              </a:defRPr>
            </a:lvl1pPr>
            <a:lvl2pPr>
              <a:buNone/>
              <a:defRPr sz="2267" b="1"/>
            </a:lvl2pPr>
            <a:lvl3pPr>
              <a:buNone/>
              <a:defRPr sz="2040" b="1"/>
            </a:lvl3pPr>
            <a:lvl4pPr>
              <a:buNone/>
              <a:defRPr sz="1813" b="1"/>
            </a:lvl4pPr>
            <a:lvl5pPr>
              <a:buNone/>
              <a:defRPr sz="1813"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571744" y="6649720"/>
            <a:ext cx="4693920" cy="51816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2040" b="1">
                <a:solidFill>
                  <a:schemeClr val="tx2"/>
                </a:solidFill>
                <a:effectLst/>
              </a:defRPr>
            </a:lvl1pPr>
            <a:lvl2pPr>
              <a:buNone/>
              <a:defRPr sz="2267" b="1"/>
            </a:lvl2pPr>
            <a:lvl3pPr>
              <a:buNone/>
              <a:defRPr sz="2040" b="1"/>
            </a:lvl3pPr>
            <a:lvl4pPr>
              <a:buNone/>
              <a:defRPr sz="1813" b="1"/>
            </a:lvl4pPr>
            <a:lvl5pPr>
              <a:buNone/>
              <a:defRPr sz="1813"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940085"/>
            <a:ext cx="4693920" cy="4663440"/>
          </a:xfrm>
        </p:spPr>
        <p:txBody>
          <a:bodyPr/>
          <a:lstStyle>
            <a:lvl1pPr>
              <a:defRPr sz="2720"/>
            </a:lvl1pPr>
            <a:lvl2pPr>
              <a:defRPr sz="2267"/>
            </a:lvl2pPr>
            <a:lvl3pPr>
              <a:defRPr sz="2040"/>
            </a:lvl3pPr>
            <a:lvl4pPr>
              <a:defRPr sz="1813"/>
            </a:lvl4pPr>
            <a:lvl5pPr>
              <a:defRPr sz="1813"/>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571744" y="1940085"/>
            <a:ext cx="4693920" cy="4663440"/>
          </a:xfrm>
        </p:spPr>
        <p:txBody>
          <a:bodyPr/>
          <a:lstStyle>
            <a:lvl1pPr>
              <a:defRPr sz="2720"/>
            </a:lvl1pPr>
            <a:lvl2pPr>
              <a:defRPr sz="2267"/>
            </a:lvl2pPr>
            <a:lvl3pPr>
              <a:defRPr sz="2040"/>
            </a:lvl3pPr>
            <a:lvl4pPr>
              <a:defRPr sz="1813"/>
            </a:lvl4pPr>
            <a:lvl5pPr>
              <a:defRPr sz="1813"/>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D044D2C-4788-4DD0-8F98-C0F77C8B2D21}" type="datetime1">
              <a:rPr lang="en-US" smtClean="0"/>
              <a:t>3/1/21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9A878-D2E5-41B6-8BFC-0C1CA56477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62712"/>
            <a:ext cx="9656064" cy="1295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45E8098-E0B2-44EE-97BD-662B0B761D57}" type="datetime1">
              <a:rPr lang="en-US" smtClean="0"/>
              <a:t>3/1/21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9A878-D2E5-41B6-8BFC-0C1CA56477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9B24C54-F624-4853-8A9B-2F42F39522E8}" type="datetime1">
              <a:rPr lang="en-US" smtClean="0"/>
              <a:t>3/1/21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BDC9A878-D2E5-41B6-8BFC-0C1CA56477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
            <a:ext cx="7863840" cy="1329944"/>
          </a:xfrm>
        </p:spPr>
        <p:txBody>
          <a:bodyPr wrap="square" anchor="b"/>
          <a:lstStyle>
            <a:lvl1pPr algn="l">
              <a:buNone/>
              <a:defRPr lang="en-US" sz="2720" baseline="0" smtClean="0"/>
            </a:lvl1pPr>
            <a:extLst/>
          </a:lstStyle>
          <a:p>
            <a:r>
              <a:rPr kumimoji="0" lang="en-US"/>
              <a:t>Click to edit Master title style</a:t>
            </a:r>
          </a:p>
        </p:txBody>
      </p:sp>
      <p:sp>
        <p:nvSpPr>
          <p:cNvPr id="3" name="Text Placeholder 2"/>
          <p:cNvSpPr>
            <a:spLocks noGrp="1"/>
          </p:cNvSpPr>
          <p:nvPr>
            <p:ph type="body" idx="2"/>
          </p:nvPr>
        </p:nvSpPr>
        <p:spPr>
          <a:xfrm>
            <a:off x="609600" y="1697071"/>
            <a:ext cx="7863840" cy="682847"/>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587"/>
            </a:lvl1pPr>
            <a:lvl2pPr>
              <a:buNone/>
              <a:defRPr sz="1360"/>
            </a:lvl2pPr>
            <a:lvl3pPr>
              <a:buNone/>
              <a:defRPr sz="1133"/>
            </a:lvl3pPr>
            <a:lvl4pPr>
              <a:buNone/>
              <a:defRPr sz="1020"/>
            </a:lvl4pPr>
            <a:lvl5pPr>
              <a:buNone/>
              <a:defRPr sz="102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418080"/>
            <a:ext cx="9652000" cy="4954652"/>
          </a:xfrm>
        </p:spPr>
        <p:txBody>
          <a:bodyPr/>
          <a:lstStyle>
            <a:lvl1pPr>
              <a:defRPr sz="3627"/>
            </a:lvl1pPr>
            <a:lvl2pPr>
              <a:defRPr sz="3173"/>
            </a:lvl2pPr>
            <a:lvl3pPr>
              <a:defRPr sz="2720"/>
            </a:lvl3pPr>
            <a:lvl4pPr>
              <a:defRPr sz="2267"/>
            </a:lvl4pPr>
            <a:lvl5pPr>
              <a:defRPr sz="2267"/>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9994C4D-430F-48DD-B958-4FB3005827E5}" type="datetime1">
              <a:rPr lang="en-US" smtClean="0"/>
              <a:t>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9A878-D2E5-41B6-8BFC-0C1CA56477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4" y="1138628"/>
            <a:ext cx="5759369" cy="488758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040"/>
          </a:p>
        </p:txBody>
      </p:sp>
      <p:sp>
        <p:nvSpPr>
          <p:cNvPr id="9" name="Rectangle 8"/>
          <p:cNvSpPr/>
          <p:nvPr/>
        </p:nvSpPr>
        <p:spPr>
          <a:xfrm rot="21420000">
            <a:off x="795611" y="1131995"/>
            <a:ext cx="5759369" cy="488758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040"/>
          </a:p>
        </p:txBody>
      </p:sp>
      <p:sp>
        <p:nvSpPr>
          <p:cNvPr id="2" name="Title 1"/>
          <p:cNvSpPr>
            <a:spLocks noGrp="1"/>
          </p:cNvSpPr>
          <p:nvPr>
            <p:ph type="title"/>
          </p:nvPr>
        </p:nvSpPr>
        <p:spPr>
          <a:xfrm>
            <a:off x="7185464" y="1295400"/>
            <a:ext cx="4572000" cy="2331720"/>
          </a:xfrm>
        </p:spPr>
        <p:txBody>
          <a:bodyPr vert="horz" anchor="b"/>
          <a:lstStyle>
            <a:lvl1pPr algn="l">
              <a:buNone/>
              <a:defRPr sz="34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7185464" y="3721452"/>
            <a:ext cx="4572000" cy="2176272"/>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587" baseline="0">
                <a:solidFill>
                  <a:schemeClr val="tx1"/>
                </a:solidFill>
              </a:defRPr>
            </a:lvl1pPr>
            <a:lvl2pPr>
              <a:defRPr sz="1360"/>
            </a:lvl2pPr>
            <a:lvl3pPr>
              <a:defRPr sz="1133"/>
            </a:lvl3pPr>
            <a:lvl4pPr>
              <a:defRPr sz="1020"/>
            </a:lvl4pPr>
            <a:lvl5pPr>
              <a:defRPr sz="102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764C4AF0-459F-4713-A45C-D68E735B8F05}" type="datetime1">
              <a:rPr lang="en-US" smtClean="0"/>
              <a:t>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9A878-D2E5-41B6-8BFC-0C1CA564772B}" type="slidenum">
              <a:rPr lang="en-US" smtClean="0"/>
              <a:t>‹#›</a:t>
            </a:fld>
            <a:endParaRPr lang="en-US"/>
          </a:p>
        </p:txBody>
      </p:sp>
      <p:sp>
        <p:nvSpPr>
          <p:cNvPr id="10" name="Picture Placeholder 9"/>
          <p:cNvSpPr>
            <a:spLocks noGrp="1"/>
          </p:cNvSpPr>
          <p:nvPr>
            <p:ph type="pic" idx="1"/>
          </p:nvPr>
        </p:nvSpPr>
        <p:spPr>
          <a:xfrm>
            <a:off x="884909" y="1179802"/>
            <a:ext cx="5608320" cy="4767072"/>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627"/>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77724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40"/>
          </a:p>
        </p:txBody>
      </p:sp>
      <p:sp>
        <p:nvSpPr>
          <p:cNvPr id="3" name="Title Placeholder 2"/>
          <p:cNvSpPr>
            <a:spLocks noGrp="1"/>
          </p:cNvSpPr>
          <p:nvPr>
            <p:ph type="title"/>
          </p:nvPr>
        </p:nvSpPr>
        <p:spPr>
          <a:xfrm>
            <a:off x="609600" y="362712"/>
            <a:ext cx="9652000" cy="12954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609600" y="1824005"/>
            <a:ext cx="9652000" cy="5492496"/>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5661248" y="7432339"/>
            <a:ext cx="2669952" cy="257156"/>
          </a:xfrm>
          <a:prstGeom prst="rect">
            <a:avLst/>
          </a:prstGeom>
        </p:spPr>
        <p:txBody>
          <a:bodyPr vert="horz" tIns="0" bIns="0" anchor="b"/>
          <a:lstStyle>
            <a:lvl1pPr algn="l" eaLnBrk="1" latinLnBrk="0" hangingPunct="1">
              <a:defRPr kumimoji="0" sz="1133">
                <a:solidFill>
                  <a:schemeClr val="tx2"/>
                </a:solidFill>
              </a:defRPr>
            </a:lvl1pPr>
            <a:extLst/>
          </a:lstStyle>
          <a:p>
            <a:fld id="{89047DEF-DAAB-476E-A8CB-D74664ABEC69}" type="datetime1">
              <a:rPr lang="en-US" smtClean="0"/>
              <a:t>3/1/21</a:t>
            </a:fld>
            <a:endParaRPr lang="en-US"/>
          </a:p>
        </p:txBody>
      </p:sp>
      <p:sp>
        <p:nvSpPr>
          <p:cNvPr id="4" name="Footer Placeholder 3"/>
          <p:cNvSpPr>
            <a:spLocks noGrp="1"/>
          </p:cNvSpPr>
          <p:nvPr>
            <p:ph type="ftr" sz="quarter" idx="3"/>
          </p:nvPr>
        </p:nvSpPr>
        <p:spPr>
          <a:xfrm>
            <a:off x="609600" y="7432339"/>
            <a:ext cx="4876800" cy="259080"/>
          </a:xfrm>
          <a:prstGeom prst="rect">
            <a:avLst/>
          </a:prstGeom>
        </p:spPr>
        <p:txBody>
          <a:bodyPr vert="horz" tIns="0" bIns="0" anchor="b"/>
          <a:lstStyle>
            <a:lvl1pPr algn="r" eaLnBrk="1" latinLnBrk="0" hangingPunct="1">
              <a:defRPr kumimoji="0" sz="1133">
                <a:solidFill>
                  <a:schemeClr val="tx2"/>
                </a:solidFill>
              </a:defRPr>
            </a:lvl1pPr>
            <a:extLst/>
          </a:lstStyle>
          <a:p>
            <a:endParaRPr lang="en-US"/>
          </a:p>
        </p:txBody>
      </p:sp>
      <p:sp>
        <p:nvSpPr>
          <p:cNvPr id="16" name="Slide Number Placeholder 15"/>
          <p:cNvSpPr>
            <a:spLocks noGrp="1"/>
          </p:cNvSpPr>
          <p:nvPr>
            <p:ph type="sldNum" sz="quarter" idx="4"/>
          </p:nvPr>
        </p:nvSpPr>
        <p:spPr>
          <a:xfrm>
            <a:off x="8335264" y="7430414"/>
            <a:ext cx="784448" cy="259080"/>
          </a:xfrm>
          <a:prstGeom prst="rect">
            <a:avLst/>
          </a:prstGeom>
        </p:spPr>
        <p:txBody>
          <a:bodyPr vert="horz" lIns="0" tIns="0" rIns="0" bIns="0" anchor="b"/>
          <a:lstStyle>
            <a:lvl1pPr algn="r" eaLnBrk="1" latinLnBrk="0" hangingPunct="1">
              <a:defRPr kumimoji="0" sz="1247">
                <a:solidFill>
                  <a:schemeClr val="tx2"/>
                </a:solidFill>
              </a:defRPr>
            </a:lvl1pPr>
            <a:extLst/>
          </a:lstStyle>
          <a:p>
            <a:fld id="{BDC9A878-D2E5-41B6-8BFC-0C1CA56477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1" latinLnBrk="0" hangingPunct="1">
        <a:spcBef>
          <a:spcPct val="0"/>
        </a:spcBef>
        <a:buNone/>
        <a:defRPr kumimoji="0" sz="4307"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310887" indent="-310887" algn="l" rtl="0" eaLnBrk="1" latinLnBrk="0" hangingPunct="1">
        <a:spcBef>
          <a:spcPts val="680"/>
        </a:spcBef>
        <a:buClr>
          <a:schemeClr val="tx2"/>
        </a:buClr>
        <a:buSzPct val="73000"/>
        <a:buFont typeface="Wingdings 2"/>
        <a:buChar char=""/>
        <a:defRPr kumimoji="0" sz="2947" kern="1200" baseline="0">
          <a:solidFill>
            <a:schemeClr val="tx1"/>
          </a:solidFill>
          <a:latin typeface="+mn-lt"/>
          <a:ea typeface="+mn-ea"/>
          <a:cs typeface="+mn-cs"/>
        </a:defRPr>
      </a:lvl1pPr>
      <a:lvl2pPr marL="590685" indent="-259072" algn="l" rtl="0" eaLnBrk="1" latinLnBrk="0" hangingPunct="1">
        <a:spcBef>
          <a:spcPts val="567"/>
        </a:spcBef>
        <a:buClr>
          <a:schemeClr val="accent4"/>
        </a:buClr>
        <a:buSzPct val="80000"/>
        <a:buFont typeface="Wingdings 2"/>
        <a:buChar char=""/>
        <a:defRPr kumimoji="0" sz="2607" kern="1200">
          <a:solidFill>
            <a:schemeClr val="tx1">
              <a:tint val="85000"/>
            </a:schemeClr>
          </a:solidFill>
          <a:latin typeface="+mn-lt"/>
          <a:ea typeface="+mn-ea"/>
          <a:cs typeface="+mn-cs"/>
        </a:defRPr>
      </a:lvl2pPr>
      <a:lvl3pPr marL="860120" indent="-259072" algn="l" rtl="0" eaLnBrk="1" latinLnBrk="0" hangingPunct="1">
        <a:spcBef>
          <a:spcPts val="453"/>
        </a:spcBef>
        <a:buClr>
          <a:schemeClr val="accent4"/>
        </a:buClr>
        <a:buSzPct val="60000"/>
        <a:buFont typeface="Wingdings"/>
        <a:buChar char=""/>
        <a:defRPr kumimoji="0" sz="2267" kern="1200">
          <a:solidFill>
            <a:schemeClr val="tx1"/>
          </a:solidFill>
          <a:latin typeface="+mn-lt"/>
          <a:ea typeface="+mn-ea"/>
          <a:cs typeface="+mn-cs"/>
        </a:defRPr>
      </a:lvl3pPr>
      <a:lvl4pPr marL="1139918" indent="-259072" algn="l" rtl="0" eaLnBrk="1" latinLnBrk="0" hangingPunct="1">
        <a:spcBef>
          <a:spcPct val="20000"/>
        </a:spcBef>
        <a:buClr>
          <a:schemeClr val="accent4"/>
        </a:buClr>
        <a:buSzPct val="80000"/>
        <a:buFont typeface="Wingdings 2"/>
        <a:buChar char=""/>
        <a:defRPr kumimoji="0" sz="2267" kern="1200">
          <a:solidFill>
            <a:schemeClr val="tx1">
              <a:tint val="85000"/>
            </a:schemeClr>
          </a:solidFill>
          <a:latin typeface="+mn-lt"/>
          <a:ea typeface="+mn-ea"/>
          <a:cs typeface="+mn-cs"/>
        </a:defRPr>
      </a:lvl4pPr>
      <a:lvl5pPr marL="1450805" indent="-259072" algn="l" rtl="0" eaLnBrk="1" latinLnBrk="0" hangingPunct="1">
        <a:spcBef>
          <a:spcPts val="453"/>
        </a:spcBef>
        <a:buClr>
          <a:schemeClr val="accent4"/>
        </a:buClr>
        <a:buSzPct val="70000"/>
        <a:buFont typeface="Wingdings"/>
        <a:buChar char=""/>
        <a:defRPr kumimoji="0" sz="2040" kern="1200">
          <a:solidFill>
            <a:schemeClr val="tx1"/>
          </a:solidFill>
          <a:latin typeface="+mn-lt"/>
          <a:ea typeface="+mn-ea"/>
          <a:cs typeface="+mn-cs"/>
        </a:defRPr>
      </a:lvl5pPr>
      <a:lvl6pPr marL="1668426" indent="-207258" algn="l" rtl="0" eaLnBrk="1" latinLnBrk="0" hangingPunct="1">
        <a:spcBef>
          <a:spcPts val="453"/>
        </a:spcBef>
        <a:buClr>
          <a:schemeClr val="accent4"/>
        </a:buClr>
        <a:buSzPct val="80000"/>
        <a:buFont typeface="Wingdings 2"/>
        <a:buChar char=""/>
        <a:defRPr kumimoji="0" sz="2040" kern="1200">
          <a:solidFill>
            <a:schemeClr val="tx1">
              <a:tint val="85000"/>
            </a:schemeClr>
          </a:solidFill>
          <a:latin typeface="+mn-lt"/>
          <a:ea typeface="+mn-ea"/>
          <a:cs typeface="+mn-cs"/>
        </a:defRPr>
      </a:lvl6pPr>
      <a:lvl7pPr marL="1896410" indent="-207258" algn="l" rtl="0" eaLnBrk="1" latinLnBrk="0" hangingPunct="1">
        <a:spcBef>
          <a:spcPct val="20000"/>
        </a:spcBef>
        <a:buClr>
          <a:schemeClr val="accent4"/>
        </a:buClr>
        <a:buSzPct val="80000"/>
        <a:buFont typeface="Wingdings 2"/>
        <a:buChar char=""/>
        <a:defRPr kumimoji="0" sz="1813" kern="1200" baseline="0">
          <a:solidFill>
            <a:schemeClr val="tx1"/>
          </a:solidFill>
          <a:latin typeface="+mn-lt"/>
          <a:ea typeface="+mn-ea"/>
          <a:cs typeface="+mn-cs"/>
        </a:defRPr>
      </a:lvl7pPr>
      <a:lvl8pPr marL="2093305" indent="-207258" algn="l" rtl="0" eaLnBrk="1" latinLnBrk="0" hangingPunct="1">
        <a:spcBef>
          <a:spcPts val="340"/>
        </a:spcBef>
        <a:buClr>
          <a:schemeClr val="accent4"/>
        </a:buClr>
        <a:buSzPct val="100000"/>
        <a:buChar char="•"/>
        <a:defRPr kumimoji="0" sz="1813" kern="1200" baseline="0">
          <a:solidFill>
            <a:schemeClr val="tx1">
              <a:tint val="85000"/>
            </a:schemeClr>
          </a:solidFill>
          <a:latin typeface="+mn-lt"/>
          <a:ea typeface="+mn-ea"/>
          <a:cs typeface="+mn-cs"/>
        </a:defRPr>
      </a:lvl8pPr>
      <a:lvl9pPr marL="2331651" indent="-207258" algn="l" rtl="0" eaLnBrk="1" latinLnBrk="0" hangingPunct="1">
        <a:spcBef>
          <a:spcPct val="20000"/>
        </a:spcBef>
        <a:buClr>
          <a:schemeClr val="accent4"/>
        </a:buClr>
        <a:buSzPct val="100000"/>
        <a:buFont typeface="Wingdings"/>
        <a:buChar char="§"/>
        <a:defRPr kumimoji="0" sz="1587"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18145" algn="l" rtl="0" eaLnBrk="1" latinLnBrk="0" hangingPunct="1">
        <a:defRPr kumimoji="0" kern="1200">
          <a:solidFill>
            <a:schemeClr val="tx1"/>
          </a:solidFill>
          <a:latin typeface="+mn-lt"/>
          <a:ea typeface="+mn-ea"/>
          <a:cs typeface="+mn-cs"/>
        </a:defRPr>
      </a:lvl2pPr>
      <a:lvl3pPr marL="1036290" algn="l" rtl="0" eaLnBrk="1" latinLnBrk="0" hangingPunct="1">
        <a:defRPr kumimoji="0" kern="1200">
          <a:solidFill>
            <a:schemeClr val="tx1"/>
          </a:solidFill>
          <a:latin typeface="+mn-lt"/>
          <a:ea typeface="+mn-ea"/>
          <a:cs typeface="+mn-cs"/>
        </a:defRPr>
      </a:lvl3pPr>
      <a:lvl4pPr marL="1554434" algn="l" rtl="0" eaLnBrk="1" latinLnBrk="0" hangingPunct="1">
        <a:defRPr kumimoji="0" kern="1200">
          <a:solidFill>
            <a:schemeClr val="tx1"/>
          </a:solidFill>
          <a:latin typeface="+mn-lt"/>
          <a:ea typeface="+mn-ea"/>
          <a:cs typeface="+mn-cs"/>
        </a:defRPr>
      </a:lvl4pPr>
      <a:lvl5pPr marL="2072579" algn="l" rtl="0" eaLnBrk="1" latinLnBrk="0" hangingPunct="1">
        <a:defRPr kumimoji="0" kern="1200">
          <a:solidFill>
            <a:schemeClr val="tx1"/>
          </a:solidFill>
          <a:latin typeface="+mn-lt"/>
          <a:ea typeface="+mn-ea"/>
          <a:cs typeface="+mn-cs"/>
        </a:defRPr>
      </a:lvl5pPr>
      <a:lvl6pPr marL="2590724" algn="l" rtl="0" eaLnBrk="1" latinLnBrk="0" hangingPunct="1">
        <a:defRPr kumimoji="0" kern="1200">
          <a:solidFill>
            <a:schemeClr val="tx1"/>
          </a:solidFill>
          <a:latin typeface="+mn-lt"/>
          <a:ea typeface="+mn-ea"/>
          <a:cs typeface="+mn-cs"/>
        </a:defRPr>
      </a:lvl6pPr>
      <a:lvl7pPr marL="3108869" algn="l" rtl="0" eaLnBrk="1" latinLnBrk="0" hangingPunct="1">
        <a:defRPr kumimoji="0" kern="1200">
          <a:solidFill>
            <a:schemeClr val="tx1"/>
          </a:solidFill>
          <a:latin typeface="+mn-lt"/>
          <a:ea typeface="+mn-ea"/>
          <a:cs typeface="+mn-cs"/>
        </a:defRPr>
      </a:lvl7pPr>
      <a:lvl8pPr marL="3627013" algn="l" rtl="0" eaLnBrk="1" latinLnBrk="0" hangingPunct="1">
        <a:defRPr kumimoji="0" kern="1200">
          <a:solidFill>
            <a:schemeClr val="tx1"/>
          </a:solidFill>
          <a:latin typeface="+mn-lt"/>
          <a:ea typeface="+mn-ea"/>
          <a:cs typeface="+mn-cs"/>
        </a:defRPr>
      </a:lvl8pPr>
      <a:lvl9pPr marL="414515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89" y="0"/>
            <a:ext cx="10363200" cy="777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987040" y="518164"/>
            <a:ext cx="8066137" cy="1666028"/>
          </a:xfrm>
        </p:spPr>
        <p:txBody>
          <a:bodyPr/>
          <a:lstStyle/>
          <a:p>
            <a:pPr algn="r"/>
            <a:r>
              <a:rPr lang="en-US" dirty="0">
                <a:solidFill>
                  <a:schemeClr val="bg2"/>
                </a:solidFill>
              </a:rPr>
              <a:t>Eastern New Mexico University-Roswell</a:t>
            </a:r>
          </a:p>
        </p:txBody>
      </p:sp>
      <p:sp>
        <p:nvSpPr>
          <p:cNvPr id="3" name="Subtitle 2"/>
          <p:cNvSpPr>
            <a:spLocks noGrp="1"/>
          </p:cNvSpPr>
          <p:nvPr>
            <p:ph type="subTitle" idx="1"/>
          </p:nvPr>
        </p:nvSpPr>
        <p:spPr>
          <a:xfrm>
            <a:off x="2987040" y="2159000"/>
            <a:ext cx="8066137" cy="2245360"/>
          </a:xfrm>
        </p:spPr>
        <p:txBody>
          <a:bodyPr>
            <a:normAutofit fontScale="77500" lnSpcReduction="20000"/>
          </a:bodyPr>
          <a:lstStyle/>
          <a:p>
            <a:pPr algn="r"/>
            <a:r>
              <a:rPr lang="en-US" sz="4420" b="1" dirty="0">
                <a:solidFill>
                  <a:srgbClr val="344600"/>
                </a:solidFill>
              </a:rPr>
              <a:t>Special Services Program</a:t>
            </a:r>
          </a:p>
          <a:p>
            <a:r>
              <a:rPr lang="en-US" sz="3627" dirty="0">
                <a:solidFill>
                  <a:schemeClr val="bg2"/>
                </a:solidFill>
              </a:rPr>
              <a:t>P.O. Box 6000 Box 282</a:t>
            </a:r>
          </a:p>
          <a:p>
            <a:r>
              <a:rPr lang="en-US" sz="3627" dirty="0">
                <a:solidFill>
                  <a:schemeClr val="bg2"/>
                </a:solidFill>
              </a:rPr>
              <a:t>Roswell, New Mexico 88202</a:t>
            </a:r>
          </a:p>
          <a:p>
            <a:r>
              <a:rPr lang="en-US" sz="3627" dirty="0">
                <a:solidFill>
                  <a:schemeClr val="bg2"/>
                </a:solidFill>
              </a:rPr>
              <a:t>Phone: (575) 624-7286</a:t>
            </a:r>
          </a:p>
          <a:p>
            <a:r>
              <a:rPr lang="en-US" sz="3627" dirty="0">
                <a:solidFill>
                  <a:schemeClr val="bg2"/>
                </a:solidFill>
              </a:rPr>
              <a:t>Fax: (575) 624-7350 </a:t>
            </a:r>
          </a:p>
          <a:p>
            <a:pPr algn="r"/>
            <a:endParaRPr lang="en-US" sz="3627" dirty="0">
              <a:solidFill>
                <a:schemeClr val="bg2"/>
              </a:solidFill>
            </a:endParaRPr>
          </a:p>
        </p:txBody>
      </p:sp>
    </p:spTree>
    <p:extLst>
      <p:ext uri="{BB962C8B-B14F-4D97-AF65-F5344CB8AC3E}">
        <p14:creationId xmlns:p14="http://schemas.microsoft.com/office/powerpoint/2010/main" val="1933006863"/>
      </p:ext>
    </p:extLst>
  </p:cSld>
  <p:clrMapOvr>
    <a:masterClrMapping/>
  </p:clrMapOvr>
  <mc:AlternateContent xmlns:mc="http://schemas.openxmlformats.org/markup-compatibility/2006" xmlns:p14="http://schemas.microsoft.com/office/powerpoint/2010/main">
    <mc:Choice Requires="p14">
      <p:transition spd="slow" p14:dur="20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1000" fill="hold"/>
                                        <p:tgtEl>
                                          <p:spTgt spid="1029"/>
                                        </p:tgtEl>
                                        <p:attrNameLst>
                                          <p:attrName>ppt_w</p:attrName>
                                        </p:attrNameLst>
                                      </p:cBhvr>
                                      <p:tavLst>
                                        <p:tav tm="0">
                                          <p:val>
                                            <p:fltVal val="0"/>
                                          </p:val>
                                        </p:tav>
                                        <p:tav tm="100000">
                                          <p:val>
                                            <p:strVal val="#ppt_w"/>
                                          </p:val>
                                        </p:tav>
                                      </p:tavLst>
                                    </p:anim>
                                    <p:anim calcmode="lin" valueType="num">
                                      <p:cBhvr>
                                        <p:cTn id="8" dur="1000" fill="hold"/>
                                        <p:tgtEl>
                                          <p:spTgt spid="1029"/>
                                        </p:tgtEl>
                                        <p:attrNameLst>
                                          <p:attrName>ppt_h</p:attrName>
                                        </p:attrNameLst>
                                      </p:cBhvr>
                                      <p:tavLst>
                                        <p:tav tm="0">
                                          <p:val>
                                            <p:fltVal val="0"/>
                                          </p:val>
                                        </p:tav>
                                        <p:tav tm="100000">
                                          <p:val>
                                            <p:strVal val="#ppt_h"/>
                                          </p:val>
                                        </p:tav>
                                      </p:tavLst>
                                    </p:anim>
                                    <p:anim calcmode="lin" valueType="num">
                                      <p:cBhvr>
                                        <p:cTn id="9" dur="1000" fill="hold"/>
                                        <p:tgtEl>
                                          <p:spTgt spid="1029"/>
                                        </p:tgtEl>
                                        <p:attrNameLst>
                                          <p:attrName>style.rotation</p:attrName>
                                        </p:attrNameLst>
                                      </p:cBhvr>
                                      <p:tavLst>
                                        <p:tav tm="0">
                                          <p:val>
                                            <p:fltVal val="90"/>
                                          </p:val>
                                        </p:tav>
                                        <p:tav tm="100000">
                                          <p:val>
                                            <p:fltVal val="0"/>
                                          </p:val>
                                        </p:tav>
                                      </p:tavLst>
                                    </p:anim>
                                    <p:animEffect transition="in" filter="fade">
                                      <p:cBhvr>
                                        <p:cTn id="10" dur="1000"/>
                                        <p:tgtEl>
                                          <p:spTgt spid="1029"/>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year and beyond</a:t>
            </a:r>
          </a:p>
        </p:txBody>
      </p:sp>
      <p:sp>
        <p:nvSpPr>
          <p:cNvPr id="3" name="Content Placeholder 2"/>
          <p:cNvSpPr>
            <a:spLocks noGrp="1"/>
          </p:cNvSpPr>
          <p:nvPr>
            <p:ph idx="1"/>
          </p:nvPr>
        </p:nvSpPr>
        <p:spPr/>
        <p:txBody>
          <a:bodyPr>
            <a:normAutofit/>
          </a:bodyPr>
          <a:lstStyle/>
          <a:p>
            <a:r>
              <a:rPr lang="en-US" sz="2040" dirty="0"/>
              <a:t>Students have the opportunity to return to our program for another year to earn a second certificate in another vocational area and receive advanced instruction in the core classes. </a:t>
            </a:r>
          </a:p>
          <a:p>
            <a:r>
              <a:rPr lang="en-US" sz="2040" dirty="0"/>
              <a:t> Students also have the opportunity to return to our program for a third and fourth year to earn more certificates in other vocational areas and receive advanced instruction.</a:t>
            </a:r>
          </a:p>
          <a:p>
            <a:endParaRPr lang="en-US" sz="2040" dirty="0"/>
          </a:p>
          <a:p>
            <a:pPr marL="0" indent="0">
              <a:buNone/>
            </a:pPr>
            <a:endParaRPr lang="en-US" sz="2040" dirty="0"/>
          </a:p>
          <a:p>
            <a:endParaRPr lang="en-US" sz="2040" dirty="0"/>
          </a:p>
          <a:p>
            <a:pPr marL="0" indent="0">
              <a:buNone/>
            </a:pPr>
            <a:endParaRPr lang="en-US" sz="204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080" y="4490720"/>
            <a:ext cx="2562013" cy="2562013"/>
          </a:xfrm>
          <a:prstGeom prst="rect">
            <a:avLst/>
          </a:prstGeom>
        </p:spPr>
      </p:pic>
    </p:spTree>
    <p:extLst>
      <p:ext uri="{BB962C8B-B14F-4D97-AF65-F5344CB8AC3E}">
        <p14:creationId xmlns:p14="http://schemas.microsoft.com/office/powerpoint/2010/main" val="60854676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vertical)">
                                      <p:cBhvr>
                                        <p:cTn id="16" dur="500"/>
                                        <p:tgtEl>
                                          <p:spTgt spid="3">
                                            <p:txEl>
                                              <p:pRg st="1" end="1"/>
                                            </p:txEl>
                                          </p:spTgt>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amond(out)">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Entrance and Admission</a:t>
            </a:r>
          </a:p>
        </p:txBody>
      </p:sp>
      <p:sp>
        <p:nvSpPr>
          <p:cNvPr id="3" name="Content Placeholder 2"/>
          <p:cNvSpPr>
            <a:spLocks noGrp="1"/>
          </p:cNvSpPr>
          <p:nvPr>
            <p:ph idx="1"/>
          </p:nvPr>
        </p:nvSpPr>
        <p:spPr/>
        <p:txBody>
          <a:bodyPr>
            <a:normAutofit/>
          </a:bodyPr>
          <a:lstStyle/>
          <a:p>
            <a:r>
              <a:rPr lang="en-US" sz="2040" dirty="0"/>
              <a:t>All of our entrance requirements can be found in our brochure, application packet, and/or online. </a:t>
            </a:r>
          </a:p>
          <a:p>
            <a:r>
              <a:rPr lang="en-US" sz="2040" dirty="0"/>
              <a:t>All applications are reviewed by an acceptance committee to ensure a student possesses the basic skills necessary for our program and for the technical area in which they would like to study. </a:t>
            </a:r>
          </a:p>
          <a:p>
            <a:r>
              <a:rPr lang="en-US" sz="2040" dirty="0"/>
              <a:t>Applications will be accepted and reviewed on a rolling admission until May 01, 2021. Those interested in our program are encouraged to apply as soon as possible as class sizes are limited.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680845" y="5624195"/>
            <a:ext cx="2159000" cy="16192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080" y="5613400"/>
            <a:ext cx="2043853" cy="15328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135919" y="5609802"/>
            <a:ext cx="2043853" cy="1532890"/>
          </a:xfrm>
          <a:prstGeom prst="rect">
            <a:avLst/>
          </a:prstGeom>
        </p:spPr>
      </p:pic>
    </p:spTree>
    <p:extLst>
      <p:ext uri="{BB962C8B-B14F-4D97-AF65-F5344CB8AC3E}">
        <p14:creationId xmlns:p14="http://schemas.microsoft.com/office/powerpoint/2010/main" val="37402006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par>
                          <p:cTn id="18" fill="hold">
                            <p:stCondLst>
                              <p:cond delay="2000"/>
                            </p:stCondLst>
                            <p:childTnLst>
                              <p:par>
                                <p:cTn id="19" presetID="26" presetClass="entr" presetSubtype="0" fill="hold"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80">
                                          <p:stCondLst>
                                            <p:cond delay="0"/>
                                          </p:stCondLst>
                                        </p:cTn>
                                        <p:tgtEl>
                                          <p:spTgt spid="3">
                                            <p:txEl>
                                              <p:pRg st="0" end="0"/>
                                            </p:txEl>
                                          </p:spTgt>
                                        </p:tgtEl>
                                      </p:cBhvr>
                                    </p:animEffect>
                                    <p:anim calcmode="lin" valueType="num">
                                      <p:cBhvr>
                                        <p:cTn id="2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0" end="0"/>
                                            </p:txEl>
                                          </p:spTgt>
                                        </p:tgtEl>
                                      </p:cBhvr>
                                      <p:to x="100000" y="60000"/>
                                    </p:animScale>
                                    <p:animScale>
                                      <p:cBhvr>
                                        <p:cTn id="28" dur="166" decel="50000">
                                          <p:stCondLst>
                                            <p:cond delay="676"/>
                                          </p:stCondLst>
                                        </p:cTn>
                                        <p:tgtEl>
                                          <p:spTgt spid="3">
                                            <p:txEl>
                                              <p:pRg st="0" end="0"/>
                                            </p:txEl>
                                          </p:spTgt>
                                        </p:tgtEl>
                                      </p:cBhvr>
                                      <p:to x="100000" y="100000"/>
                                    </p:animScale>
                                    <p:animScale>
                                      <p:cBhvr>
                                        <p:cTn id="29" dur="26">
                                          <p:stCondLst>
                                            <p:cond delay="1312"/>
                                          </p:stCondLst>
                                        </p:cTn>
                                        <p:tgtEl>
                                          <p:spTgt spid="3">
                                            <p:txEl>
                                              <p:pRg st="0" end="0"/>
                                            </p:txEl>
                                          </p:spTgt>
                                        </p:tgtEl>
                                      </p:cBhvr>
                                      <p:to x="100000" y="80000"/>
                                    </p:animScale>
                                    <p:animScale>
                                      <p:cBhvr>
                                        <p:cTn id="30" dur="166" decel="50000">
                                          <p:stCondLst>
                                            <p:cond delay="1338"/>
                                          </p:stCondLst>
                                        </p:cTn>
                                        <p:tgtEl>
                                          <p:spTgt spid="3">
                                            <p:txEl>
                                              <p:pRg st="0" end="0"/>
                                            </p:txEl>
                                          </p:spTgt>
                                        </p:tgtEl>
                                      </p:cBhvr>
                                      <p:to x="100000" y="100000"/>
                                    </p:animScale>
                                    <p:animScale>
                                      <p:cBhvr>
                                        <p:cTn id="31" dur="26">
                                          <p:stCondLst>
                                            <p:cond delay="1642"/>
                                          </p:stCondLst>
                                        </p:cTn>
                                        <p:tgtEl>
                                          <p:spTgt spid="3">
                                            <p:txEl>
                                              <p:pRg st="0" end="0"/>
                                            </p:txEl>
                                          </p:spTgt>
                                        </p:tgtEl>
                                      </p:cBhvr>
                                      <p:to x="100000" y="90000"/>
                                    </p:animScale>
                                    <p:animScale>
                                      <p:cBhvr>
                                        <p:cTn id="32" dur="166" decel="50000">
                                          <p:stCondLst>
                                            <p:cond delay="1668"/>
                                          </p:stCondLst>
                                        </p:cTn>
                                        <p:tgtEl>
                                          <p:spTgt spid="3">
                                            <p:txEl>
                                              <p:pRg st="0" end="0"/>
                                            </p:txEl>
                                          </p:spTgt>
                                        </p:tgtEl>
                                      </p:cBhvr>
                                      <p:to x="100000" y="100000"/>
                                    </p:animScale>
                                    <p:animScale>
                                      <p:cBhvr>
                                        <p:cTn id="33" dur="26">
                                          <p:stCondLst>
                                            <p:cond delay="1808"/>
                                          </p:stCondLst>
                                        </p:cTn>
                                        <p:tgtEl>
                                          <p:spTgt spid="3">
                                            <p:txEl>
                                              <p:pRg st="0" end="0"/>
                                            </p:txEl>
                                          </p:spTgt>
                                        </p:tgtEl>
                                      </p:cBhvr>
                                      <p:to x="100000" y="95000"/>
                                    </p:animScale>
                                    <p:animScale>
                                      <p:cBhvr>
                                        <p:cTn id="34" dur="166" decel="50000">
                                          <p:stCondLst>
                                            <p:cond delay="1834"/>
                                          </p:stCondLst>
                                        </p:cTn>
                                        <p:tgtEl>
                                          <p:spTgt spid="3">
                                            <p:txEl>
                                              <p:pRg st="0" end="0"/>
                                            </p:txEl>
                                          </p:spTgt>
                                        </p:tgtEl>
                                      </p:cBhvr>
                                      <p:to x="100000" y="100000"/>
                                    </p:animScale>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down)">
                                      <p:cBhvr>
                                        <p:cTn id="38" dur="580">
                                          <p:stCondLst>
                                            <p:cond delay="0"/>
                                          </p:stCondLst>
                                        </p:cTn>
                                        <p:tgtEl>
                                          <p:spTgt spid="3">
                                            <p:txEl>
                                              <p:pRg st="1" end="1"/>
                                            </p:txEl>
                                          </p:spTgt>
                                        </p:tgtEl>
                                      </p:cBhvr>
                                    </p:animEffect>
                                    <p:anim calcmode="lin" valueType="num">
                                      <p:cBhvr>
                                        <p:cTn id="3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1" end="1"/>
                                            </p:txEl>
                                          </p:spTgt>
                                        </p:tgtEl>
                                      </p:cBhvr>
                                      <p:to x="100000" y="60000"/>
                                    </p:animScale>
                                    <p:animScale>
                                      <p:cBhvr>
                                        <p:cTn id="45" dur="166" decel="50000">
                                          <p:stCondLst>
                                            <p:cond delay="676"/>
                                          </p:stCondLst>
                                        </p:cTn>
                                        <p:tgtEl>
                                          <p:spTgt spid="3">
                                            <p:txEl>
                                              <p:pRg st="1" end="1"/>
                                            </p:txEl>
                                          </p:spTgt>
                                        </p:tgtEl>
                                      </p:cBhvr>
                                      <p:to x="100000" y="100000"/>
                                    </p:animScale>
                                    <p:animScale>
                                      <p:cBhvr>
                                        <p:cTn id="46" dur="26">
                                          <p:stCondLst>
                                            <p:cond delay="1312"/>
                                          </p:stCondLst>
                                        </p:cTn>
                                        <p:tgtEl>
                                          <p:spTgt spid="3">
                                            <p:txEl>
                                              <p:pRg st="1" end="1"/>
                                            </p:txEl>
                                          </p:spTgt>
                                        </p:tgtEl>
                                      </p:cBhvr>
                                      <p:to x="100000" y="80000"/>
                                    </p:animScale>
                                    <p:animScale>
                                      <p:cBhvr>
                                        <p:cTn id="47" dur="166" decel="50000">
                                          <p:stCondLst>
                                            <p:cond delay="1338"/>
                                          </p:stCondLst>
                                        </p:cTn>
                                        <p:tgtEl>
                                          <p:spTgt spid="3">
                                            <p:txEl>
                                              <p:pRg st="1" end="1"/>
                                            </p:txEl>
                                          </p:spTgt>
                                        </p:tgtEl>
                                      </p:cBhvr>
                                      <p:to x="100000" y="100000"/>
                                    </p:animScale>
                                    <p:animScale>
                                      <p:cBhvr>
                                        <p:cTn id="48" dur="26">
                                          <p:stCondLst>
                                            <p:cond delay="1642"/>
                                          </p:stCondLst>
                                        </p:cTn>
                                        <p:tgtEl>
                                          <p:spTgt spid="3">
                                            <p:txEl>
                                              <p:pRg st="1" end="1"/>
                                            </p:txEl>
                                          </p:spTgt>
                                        </p:tgtEl>
                                      </p:cBhvr>
                                      <p:to x="100000" y="90000"/>
                                    </p:animScale>
                                    <p:animScale>
                                      <p:cBhvr>
                                        <p:cTn id="49" dur="166" decel="50000">
                                          <p:stCondLst>
                                            <p:cond delay="1668"/>
                                          </p:stCondLst>
                                        </p:cTn>
                                        <p:tgtEl>
                                          <p:spTgt spid="3">
                                            <p:txEl>
                                              <p:pRg st="1" end="1"/>
                                            </p:txEl>
                                          </p:spTgt>
                                        </p:tgtEl>
                                      </p:cBhvr>
                                      <p:to x="100000" y="100000"/>
                                    </p:animScale>
                                    <p:animScale>
                                      <p:cBhvr>
                                        <p:cTn id="50" dur="26">
                                          <p:stCondLst>
                                            <p:cond delay="1808"/>
                                          </p:stCondLst>
                                        </p:cTn>
                                        <p:tgtEl>
                                          <p:spTgt spid="3">
                                            <p:txEl>
                                              <p:pRg st="1" end="1"/>
                                            </p:txEl>
                                          </p:spTgt>
                                        </p:tgtEl>
                                      </p:cBhvr>
                                      <p:to x="100000" y="95000"/>
                                    </p:animScale>
                                    <p:animScale>
                                      <p:cBhvr>
                                        <p:cTn id="51" dur="166" decel="50000">
                                          <p:stCondLst>
                                            <p:cond delay="1834"/>
                                          </p:stCondLst>
                                        </p:cTn>
                                        <p:tgtEl>
                                          <p:spTgt spid="3">
                                            <p:txEl>
                                              <p:pRg st="1" end="1"/>
                                            </p:txEl>
                                          </p:spTgt>
                                        </p:tgtEl>
                                      </p:cBhvr>
                                      <p:to x="100000" y="100000"/>
                                    </p:animScale>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 calcmode="lin" valueType="num">
                                      <p:cBhvr>
                                        <p:cTn id="57" dur="1000" fill="hold"/>
                                        <p:tgtEl>
                                          <p:spTgt spid="5"/>
                                        </p:tgtEl>
                                        <p:attrNameLst>
                                          <p:attrName>style.rotation</p:attrName>
                                        </p:attrNameLst>
                                      </p:cBhvr>
                                      <p:tavLst>
                                        <p:tav tm="0">
                                          <p:val>
                                            <p:fltVal val="90"/>
                                          </p:val>
                                        </p:tav>
                                        <p:tav tm="100000">
                                          <p:val>
                                            <p:fltVal val="0"/>
                                          </p:val>
                                        </p:tav>
                                      </p:tavLst>
                                    </p:anim>
                                    <p:animEffect transition="in" filter="fade">
                                      <p:cBhvr>
                                        <p:cTn id="58" dur="1000"/>
                                        <p:tgtEl>
                                          <p:spTgt spid="5"/>
                                        </p:tgtEl>
                                      </p:cBhvr>
                                    </p:animEffect>
                                  </p:childTnLst>
                                </p:cTn>
                              </p:par>
                            </p:childTnLst>
                          </p:cTn>
                        </p:par>
                        <p:par>
                          <p:cTn id="59" fill="hold">
                            <p:stCondLst>
                              <p:cond delay="7000"/>
                            </p:stCondLst>
                            <p:childTnLst>
                              <p:par>
                                <p:cTn id="60" presetID="26" presetClass="entr" presetSubtype="0" fill="hold" nodeType="after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wipe(down)">
                                      <p:cBhvr>
                                        <p:cTn id="62" dur="580">
                                          <p:stCondLst>
                                            <p:cond delay="0"/>
                                          </p:stCondLst>
                                        </p:cTn>
                                        <p:tgtEl>
                                          <p:spTgt spid="3">
                                            <p:txEl>
                                              <p:pRg st="2" end="2"/>
                                            </p:txEl>
                                          </p:spTgt>
                                        </p:tgtEl>
                                      </p:cBhvr>
                                    </p:animEffect>
                                    <p:anim calcmode="lin" valueType="num">
                                      <p:cBhvr>
                                        <p:cTn id="6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3">
                                            <p:txEl>
                                              <p:pRg st="2" end="2"/>
                                            </p:txEl>
                                          </p:spTgt>
                                        </p:tgtEl>
                                      </p:cBhvr>
                                      <p:to x="100000" y="60000"/>
                                    </p:animScale>
                                    <p:animScale>
                                      <p:cBhvr>
                                        <p:cTn id="69" dur="166" decel="50000">
                                          <p:stCondLst>
                                            <p:cond delay="676"/>
                                          </p:stCondLst>
                                        </p:cTn>
                                        <p:tgtEl>
                                          <p:spTgt spid="3">
                                            <p:txEl>
                                              <p:pRg st="2" end="2"/>
                                            </p:txEl>
                                          </p:spTgt>
                                        </p:tgtEl>
                                      </p:cBhvr>
                                      <p:to x="100000" y="100000"/>
                                    </p:animScale>
                                    <p:animScale>
                                      <p:cBhvr>
                                        <p:cTn id="70" dur="26">
                                          <p:stCondLst>
                                            <p:cond delay="1312"/>
                                          </p:stCondLst>
                                        </p:cTn>
                                        <p:tgtEl>
                                          <p:spTgt spid="3">
                                            <p:txEl>
                                              <p:pRg st="2" end="2"/>
                                            </p:txEl>
                                          </p:spTgt>
                                        </p:tgtEl>
                                      </p:cBhvr>
                                      <p:to x="100000" y="80000"/>
                                    </p:animScale>
                                    <p:animScale>
                                      <p:cBhvr>
                                        <p:cTn id="71" dur="166" decel="50000">
                                          <p:stCondLst>
                                            <p:cond delay="1338"/>
                                          </p:stCondLst>
                                        </p:cTn>
                                        <p:tgtEl>
                                          <p:spTgt spid="3">
                                            <p:txEl>
                                              <p:pRg st="2" end="2"/>
                                            </p:txEl>
                                          </p:spTgt>
                                        </p:tgtEl>
                                      </p:cBhvr>
                                      <p:to x="100000" y="100000"/>
                                    </p:animScale>
                                    <p:animScale>
                                      <p:cBhvr>
                                        <p:cTn id="72" dur="26">
                                          <p:stCondLst>
                                            <p:cond delay="1642"/>
                                          </p:stCondLst>
                                        </p:cTn>
                                        <p:tgtEl>
                                          <p:spTgt spid="3">
                                            <p:txEl>
                                              <p:pRg st="2" end="2"/>
                                            </p:txEl>
                                          </p:spTgt>
                                        </p:tgtEl>
                                      </p:cBhvr>
                                      <p:to x="100000" y="90000"/>
                                    </p:animScale>
                                    <p:animScale>
                                      <p:cBhvr>
                                        <p:cTn id="73" dur="166" decel="50000">
                                          <p:stCondLst>
                                            <p:cond delay="1668"/>
                                          </p:stCondLst>
                                        </p:cTn>
                                        <p:tgtEl>
                                          <p:spTgt spid="3">
                                            <p:txEl>
                                              <p:pRg st="2" end="2"/>
                                            </p:txEl>
                                          </p:spTgt>
                                        </p:tgtEl>
                                      </p:cBhvr>
                                      <p:to x="100000" y="100000"/>
                                    </p:animScale>
                                    <p:animScale>
                                      <p:cBhvr>
                                        <p:cTn id="74" dur="26">
                                          <p:stCondLst>
                                            <p:cond delay="1808"/>
                                          </p:stCondLst>
                                        </p:cTn>
                                        <p:tgtEl>
                                          <p:spTgt spid="3">
                                            <p:txEl>
                                              <p:pRg st="2" end="2"/>
                                            </p:txEl>
                                          </p:spTgt>
                                        </p:tgtEl>
                                      </p:cBhvr>
                                      <p:to x="100000" y="95000"/>
                                    </p:animScale>
                                    <p:animScale>
                                      <p:cBhvr>
                                        <p:cTn id="75" dur="166" decel="50000">
                                          <p:stCondLst>
                                            <p:cond delay="1834"/>
                                          </p:stCondLst>
                                        </p:cTn>
                                        <p:tgtEl>
                                          <p:spTgt spid="3">
                                            <p:txEl>
                                              <p:pRg st="2" end="2"/>
                                            </p:txEl>
                                          </p:spTgt>
                                        </p:tgtEl>
                                      </p:cBhvr>
                                      <p:to x="100000" y="100000"/>
                                    </p:animScale>
                                  </p:childTnLst>
                                </p:cTn>
                              </p:par>
                            </p:childTnLst>
                          </p:cTn>
                        </p:par>
                        <p:par>
                          <p:cTn id="76" fill="hold">
                            <p:stCondLst>
                              <p:cond delay="9000"/>
                            </p:stCondLst>
                            <p:childTnLst>
                              <p:par>
                                <p:cTn id="77" presetID="31" presetClass="entr" presetSubtype="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1000" fill="hold"/>
                                        <p:tgtEl>
                                          <p:spTgt spid="6"/>
                                        </p:tgtEl>
                                        <p:attrNameLst>
                                          <p:attrName>ppt_w</p:attrName>
                                        </p:attrNameLst>
                                      </p:cBhvr>
                                      <p:tavLst>
                                        <p:tav tm="0">
                                          <p:val>
                                            <p:fltVal val="0"/>
                                          </p:val>
                                        </p:tav>
                                        <p:tav tm="100000">
                                          <p:val>
                                            <p:strVal val="#ppt_w"/>
                                          </p:val>
                                        </p:tav>
                                      </p:tavLst>
                                    </p:anim>
                                    <p:anim calcmode="lin" valueType="num">
                                      <p:cBhvr>
                                        <p:cTn id="80" dur="1000" fill="hold"/>
                                        <p:tgtEl>
                                          <p:spTgt spid="6"/>
                                        </p:tgtEl>
                                        <p:attrNameLst>
                                          <p:attrName>ppt_h</p:attrName>
                                        </p:attrNameLst>
                                      </p:cBhvr>
                                      <p:tavLst>
                                        <p:tav tm="0">
                                          <p:val>
                                            <p:fltVal val="0"/>
                                          </p:val>
                                        </p:tav>
                                        <p:tav tm="100000">
                                          <p:val>
                                            <p:strVal val="#ppt_h"/>
                                          </p:val>
                                        </p:tav>
                                      </p:tavLst>
                                    </p:anim>
                                    <p:anim calcmode="lin" valueType="num">
                                      <p:cBhvr>
                                        <p:cTn id="81" dur="1000" fill="hold"/>
                                        <p:tgtEl>
                                          <p:spTgt spid="6"/>
                                        </p:tgtEl>
                                        <p:attrNameLst>
                                          <p:attrName>style.rotation</p:attrName>
                                        </p:attrNameLst>
                                      </p:cBhvr>
                                      <p:tavLst>
                                        <p:tav tm="0">
                                          <p:val>
                                            <p:fltVal val="90"/>
                                          </p:val>
                                        </p:tav>
                                        <p:tav tm="100000">
                                          <p:val>
                                            <p:fltVal val="0"/>
                                          </p:val>
                                        </p:tav>
                                      </p:tavLst>
                                    </p:anim>
                                    <p:animEffect transition="in" filter="fade">
                                      <p:cBhvr>
                                        <p:cTn id="8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7969BE-22B3-4B2C-8816-4C729D88E4C1}"/>
              </a:ext>
            </a:extLst>
          </p:cNvPr>
          <p:cNvSpPr>
            <a:spLocks noGrp="1"/>
          </p:cNvSpPr>
          <p:nvPr>
            <p:ph type="title"/>
          </p:nvPr>
        </p:nvSpPr>
        <p:spPr/>
        <p:txBody>
          <a:bodyPr/>
          <a:lstStyle/>
          <a:p>
            <a:r>
              <a:rPr lang="en-US" dirty="0"/>
              <a:t>Entrance Requirements</a:t>
            </a:r>
          </a:p>
        </p:txBody>
      </p:sp>
      <p:pic>
        <p:nvPicPr>
          <p:cNvPr id="9" name="Content Placeholder 8">
            <a:extLst>
              <a:ext uri="{FF2B5EF4-FFF2-40B4-BE49-F238E27FC236}">
                <a16:creationId xmlns:a16="http://schemas.microsoft.com/office/drawing/2014/main" id="{283FA95D-CB32-4124-918D-60A3C053347B}"/>
              </a:ext>
            </a:extLst>
          </p:cNvPr>
          <p:cNvPicPr>
            <a:picLocks noGrp="1" noChangeAspect="1"/>
          </p:cNvPicPr>
          <p:nvPr>
            <p:ph idx="1"/>
          </p:nvPr>
        </p:nvPicPr>
        <p:blipFill>
          <a:blip r:embed="rId2"/>
          <a:stretch>
            <a:fillRect/>
          </a:stretch>
        </p:blipFill>
        <p:spPr>
          <a:xfrm>
            <a:off x="609600" y="1835595"/>
            <a:ext cx="9652000" cy="5469636"/>
          </a:xfrm>
          <a:prstGeom prst="rect">
            <a:avLst/>
          </a:prstGeom>
        </p:spPr>
      </p:pic>
    </p:spTree>
    <p:extLst>
      <p:ext uri="{BB962C8B-B14F-4D97-AF65-F5344CB8AC3E}">
        <p14:creationId xmlns:p14="http://schemas.microsoft.com/office/powerpoint/2010/main" val="396841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 Cost and Financial Aid</a:t>
            </a:r>
          </a:p>
        </p:txBody>
      </p:sp>
      <p:sp>
        <p:nvSpPr>
          <p:cNvPr id="3" name="Content Placeholder 2"/>
          <p:cNvSpPr>
            <a:spLocks noGrp="1"/>
          </p:cNvSpPr>
          <p:nvPr>
            <p:ph idx="1"/>
          </p:nvPr>
        </p:nvSpPr>
        <p:spPr/>
        <p:txBody>
          <a:bodyPr/>
          <a:lstStyle/>
          <a:p>
            <a:r>
              <a:rPr lang="en-US" sz="2040" dirty="0"/>
              <a:t>The 3 semester, 11 month, 50 credit hour Occupational Training program ranges from $19,000 to $22,000 all inclusive (tuition/fees, books, room and board, meal plan, uniforms, and bus pass).</a:t>
            </a:r>
          </a:p>
          <a:p>
            <a:r>
              <a:rPr lang="en-US" sz="2040" dirty="0"/>
              <a:t>Students are encouraged to contact Texas Workforce Commission (TWC) or Health &amp; Human Services Commission (HHSC) as the Department of Assistive and Rehabilitative Services (DARS)-Texas, has referred the services support to these specific departments, or the Division of Vocational Rehabilitation (DVR)-New Mexico, and complete the FAFSA for financial assistance.</a:t>
            </a: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00" y="5480243"/>
            <a:ext cx="1424940" cy="1581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360" y="5527040"/>
            <a:ext cx="1354757" cy="129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5594957"/>
            <a:ext cx="3116671" cy="732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0" y="6482467"/>
            <a:ext cx="3116671" cy="68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59393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000" fill="hold"/>
                                        <p:tgtEl>
                                          <p:spTgt spid="1027"/>
                                        </p:tgtEl>
                                        <p:attrNameLst>
                                          <p:attrName>ppt_w</p:attrName>
                                        </p:attrNameLst>
                                      </p:cBhvr>
                                      <p:tavLst>
                                        <p:tav tm="0">
                                          <p:val>
                                            <p:fltVal val="0"/>
                                          </p:val>
                                        </p:tav>
                                        <p:tav tm="100000">
                                          <p:val>
                                            <p:strVal val="#ppt_w"/>
                                          </p:val>
                                        </p:tav>
                                      </p:tavLst>
                                    </p:anim>
                                    <p:anim calcmode="lin" valueType="num">
                                      <p:cBhvr>
                                        <p:cTn id="13" dur="1000" fill="hold"/>
                                        <p:tgtEl>
                                          <p:spTgt spid="1027"/>
                                        </p:tgtEl>
                                        <p:attrNameLst>
                                          <p:attrName>ppt_h</p:attrName>
                                        </p:attrNameLst>
                                      </p:cBhvr>
                                      <p:tavLst>
                                        <p:tav tm="0">
                                          <p:val>
                                            <p:fltVal val="0"/>
                                          </p:val>
                                        </p:tav>
                                        <p:tav tm="100000">
                                          <p:val>
                                            <p:strVal val="#ppt_h"/>
                                          </p:val>
                                        </p:tav>
                                      </p:tavLst>
                                    </p:anim>
                                    <p:anim calcmode="lin" valueType="num">
                                      <p:cBhvr>
                                        <p:cTn id="14" dur="1000" fill="hold"/>
                                        <p:tgtEl>
                                          <p:spTgt spid="1027"/>
                                        </p:tgtEl>
                                        <p:attrNameLst>
                                          <p:attrName>style.rotation</p:attrName>
                                        </p:attrNameLst>
                                      </p:cBhvr>
                                      <p:tavLst>
                                        <p:tav tm="0">
                                          <p:val>
                                            <p:fltVal val="90"/>
                                          </p:val>
                                        </p:tav>
                                        <p:tav tm="100000">
                                          <p:val>
                                            <p:fltVal val="0"/>
                                          </p:val>
                                        </p:tav>
                                      </p:tavLst>
                                    </p:anim>
                                    <p:animEffect transition="in" filter="fade">
                                      <p:cBhvr>
                                        <p:cTn id="15" dur="1000"/>
                                        <p:tgtEl>
                                          <p:spTgt spid="1027"/>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fltVal val="0"/>
                                          </p:val>
                                        </p:tav>
                                        <p:tav tm="100000">
                                          <p:val>
                                            <p:strVal val="#ppt_w"/>
                                          </p:val>
                                        </p:tav>
                                      </p:tavLst>
                                    </p:anim>
                                    <p:anim calcmode="lin" valueType="num">
                                      <p:cBhvr>
                                        <p:cTn id="20" dur="1000" fill="hold"/>
                                        <p:tgtEl>
                                          <p:spTgt spid="1026"/>
                                        </p:tgtEl>
                                        <p:attrNameLst>
                                          <p:attrName>ppt_h</p:attrName>
                                        </p:attrNameLst>
                                      </p:cBhvr>
                                      <p:tavLst>
                                        <p:tav tm="0">
                                          <p:val>
                                            <p:fltVal val="0"/>
                                          </p:val>
                                        </p:tav>
                                        <p:tav tm="100000">
                                          <p:val>
                                            <p:strVal val="#ppt_h"/>
                                          </p:val>
                                        </p:tav>
                                      </p:tavLst>
                                    </p:anim>
                                    <p:anim calcmode="lin" valueType="num">
                                      <p:cBhvr>
                                        <p:cTn id="21" dur="1000" fill="hold"/>
                                        <p:tgtEl>
                                          <p:spTgt spid="1026"/>
                                        </p:tgtEl>
                                        <p:attrNameLst>
                                          <p:attrName>style.rotation</p:attrName>
                                        </p:attrNameLst>
                                      </p:cBhvr>
                                      <p:tavLst>
                                        <p:tav tm="0">
                                          <p:val>
                                            <p:fltVal val="90"/>
                                          </p:val>
                                        </p:tav>
                                        <p:tav tm="100000">
                                          <p:val>
                                            <p:fltVal val="0"/>
                                          </p:val>
                                        </p:tav>
                                      </p:tavLst>
                                    </p:anim>
                                    <p:animEffect transition="in" filter="fade">
                                      <p:cBhvr>
                                        <p:cTn id="22" dur="1000"/>
                                        <p:tgtEl>
                                          <p:spTgt spid="1026"/>
                                        </p:tgtEl>
                                      </p:cBhvr>
                                    </p:animEffect>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p:cTn id="26" dur="1000" fill="hold"/>
                                        <p:tgtEl>
                                          <p:spTgt spid="1028"/>
                                        </p:tgtEl>
                                        <p:attrNameLst>
                                          <p:attrName>ppt_w</p:attrName>
                                        </p:attrNameLst>
                                      </p:cBhvr>
                                      <p:tavLst>
                                        <p:tav tm="0">
                                          <p:val>
                                            <p:fltVal val="0"/>
                                          </p:val>
                                        </p:tav>
                                        <p:tav tm="100000">
                                          <p:val>
                                            <p:strVal val="#ppt_w"/>
                                          </p:val>
                                        </p:tav>
                                      </p:tavLst>
                                    </p:anim>
                                    <p:anim calcmode="lin" valueType="num">
                                      <p:cBhvr>
                                        <p:cTn id="27" dur="1000" fill="hold"/>
                                        <p:tgtEl>
                                          <p:spTgt spid="1028"/>
                                        </p:tgtEl>
                                        <p:attrNameLst>
                                          <p:attrName>ppt_h</p:attrName>
                                        </p:attrNameLst>
                                      </p:cBhvr>
                                      <p:tavLst>
                                        <p:tav tm="0">
                                          <p:val>
                                            <p:fltVal val="0"/>
                                          </p:val>
                                        </p:tav>
                                        <p:tav tm="100000">
                                          <p:val>
                                            <p:strVal val="#ppt_h"/>
                                          </p:val>
                                        </p:tav>
                                      </p:tavLst>
                                    </p:anim>
                                    <p:anim calcmode="lin" valueType="num">
                                      <p:cBhvr>
                                        <p:cTn id="28" dur="1000" fill="hold"/>
                                        <p:tgtEl>
                                          <p:spTgt spid="1028"/>
                                        </p:tgtEl>
                                        <p:attrNameLst>
                                          <p:attrName>style.rotation</p:attrName>
                                        </p:attrNameLst>
                                      </p:cBhvr>
                                      <p:tavLst>
                                        <p:tav tm="0">
                                          <p:val>
                                            <p:fltVal val="90"/>
                                          </p:val>
                                        </p:tav>
                                        <p:tav tm="100000">
                                          <p:val>
                                            <p:fltVal val="0"/>
                                          </p:val>
                                        </p:tav>
                                      </p:tavLst>
                                    </p:anim>
                                    <p:animEffect transition="in" filter="fade">
                                      <p:cBhvr>
                                        <p:cTn id="29" dur="1000"/>
                                        <p:tgtEl>
                                          <p:spTgt spid="1028"/>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1030"/>
                                        </p:tgtEl>
                                        <p:attrNameLst>
                                          <p:attrName>style.visibility</p:attrName>
                                        </p:attrNameLst>
                                      </p:cBhvr>
                                      <p:to>
                                        <p:strVal val="visible"/>
                                      </p:to>
                                    </p:set>
                                    <p:anim calcmode="lin" valueType="num">
                                      <p:cBhvr>
                                        <p:cTn id="33" dur="1000" fill="hold"/>
                                        <p:tgtEl>
                                          <p:spTgt spid="1030"/>
                                        </p:tgtEl>
                                        <p:attrNameLst>
                                          <p:attrName>ppt_w</p:attrName>
                                        </p:attrNameLst>
                                      </p:cBhvr>
                                      <p:tavLst>
                                        <p:tav tm="0">
                                          <p:val>
                                            <p:fltVal val="0"/>
                                          </p:val>
                                        </p:tav>
                                        <p:tav tm="100000">
                                          <p:val>
                                            <p:strVal val="#ppt_w"/>
                                          </p:val>
                                        </p:tav>
                                      </p:tavLst>
                                    </p:anim>
                                    <p:anim calcmode="lin" valueType="num">
                                      <p:cBhvr>
                                        <p:cTn id="34" dur="1000" fill="hold"/>
                                        <p:tgtEl>
                                          <p:spTgt spid="1030"/>
                                        </p:tgtEl>
                                        <p:attrNameLst>
                                          <p:attrName>ppt_h</p:attrName>
                                        </p:attrNameLst>
                                      </p:cBhvr>
                                      <p:tavLst>
                                        <p:tav tm="0">
                                          <p:val>
                                            <p:fltVal val="0"/>
                                          </p:val>
                                        </p:tav>
                                        <p:tav tm="100000">
                                          <p:val>
                                            <p:strVal val="#ppt_h"/>
                                          </p:val>
                                        </p:tav>
                                      </p:tavLst>
                                    </p:anim>
                                    <p:anim calcmode="lin" valueType="num">
                                      <p:cBhvr>
                                        <p:cTn id="35" dur="1000" fill="hold"/>
                                        <p:tgtEl>
                                          <p:spTgt spid="1030"/>
                                        </p:tgtEl>
                                        <p:attrNameLst>
                                          <p:attrName>style.rotation</p:attrName>
                                        </p:attrNameLst>
                                      </p:cBhvr>
                                      <p:tavLst>
                                        <p:tav tm="0">
                                          <p:val>
                                            <p:fltVal val="90"/>
                                          </p:val>
                                        </p:tav>
                                        <p:tav tm="100000">
                                          <p:val>
                                            <p:fltVal val="0"/>
                                          </p:val>
                                        </p:tav>
                                      </p:tavLst>
                                    </p:anim>
                                    <p:animEffect transition="in" filter="fade">
                                      <p:cBhvr>
                                        <p:cTn id="36" dur="1000"/>
                                        <p:tgtEl>
                                          <p:spTgt spid="1030"/>
                                        </p:tgtEl>
                                      </p:cBhvr>
                                    </p:animEffect>
                                  </p:childTnLst>
                                </p:cTn>
                              </p:par>
                            </p:childTnLst>
                          </p:cTn>
                        </p:par>
                        <p:par>
                          <p:cTn id="37" fill="hold">
                            <p:stCondLst>
                              <p:cond delay="4000"/>
                            </p:stCondLst>
                            <p:childTnLst>
                              <p:par>
                                <p:cTn id="38" presetID="4" presetClass="entr" presetSubtype="32" fill="hold" grpId="0" nodeType="after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ox(out)">
                                      <p:cBhvr>
                                        <p:cTn id="40" dur="2000"/>
                                        <p:tgtEl>
                                          <p:spTgt spid="3">
                                            <p:txEl>
                                              <p:pRg st="0" end="0"/>
                                            </p:txEl>
                                          </p:spTgt>
                                        </p:tgtEl>
                                      </p:cBhvr>
                                    </p:animEffect>
                                  </p:childTnLst>
                                </p:cTn>
                              </p:par>
                            </p:childTnLst>
                          </p:cTn>
                        </p:par>
                        <p:par>
                          <p:cTn id="41" fill="hold">
                            <p:stCondLst>
                              <p:cond delay="6000"/>
                            </p:stCondLst>
                            <p:childTnLst>
                              <p:par>
                                <p:cTn id="42" presetID="4" presetClass="entr" presetSubtype="16" fill="hold" grpId="0" nodeType="after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box(in)">
                                      <p:cBhvr>
                                        <p:cTn id="4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Dorm and apartment life</a:t>
            </a:r>
          </a:p>
        </p:txBody>
      </p:sp>
      <p:sp>
        <p:nvSpPr>
          <p:cNvPr id="3" name="Content Placeholder 2"/>
          <p:cNvSpPr>
            <a:spLocks noGrp="1"/>
          </p:cNvSpPr>
          <p:nvPr>
            <p:ph idx="1"/>
          </p:nvPr>
        </p:nvSpPr>
        <p:spPr/>
        <p:txBody>
          <a:bodyPr/>
          <a:lstStyle/>
          <a:p>
            <a:r>
              <a:rPr lang="en-US" sz="2040" dirty="0"/>
              <a:t>Covid-19 restrictions have limited all Special Services students to Building 1, third floor.</a:t>
            </a:r>
          </a:p>
          <a:p>
            <a:r>
              <a:rPr lang="en-US" sz="2040" dirty="0"/>
              <a:t>Students have their own room.</a:t>
            </a:r>
          </a:p>
          <a:p>
            <a:r>
              <a:rPr lang="en-US" sz="2040" dirty="0"/>
              <a:t>Have access to a common area and full kitchen on the third level</a:t>
            </a:r>
          </a:p>
          <a:p>
            <a:r>
              <a:rPr lang="en-US" sz="2040" dirty="0"/>
              <a:t>Have 3 washers and dryers available for use.</a:t>
            </a:r>
          </a:p>
          <a:p>
            <a:r>
              <a:rPr lang="en-US" sz="2040" dirty="0"/>
              <a:t>No opposite sex visitation is allowed within all dorms and apartments.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4395662"/>
            <a:ext cx="3934487" cy="2977450"/>
          </a:xfrm>
          <a:prstGeom prst="rect">
            <a:avLst/>
          </a:prstGeom>
        </p:spPr>
      </p:pic>
    </p:spTree>
    <p:extLst>
      <p:ext uri="{BB962C8B-B14F-4D97-AF65-F5344CB8AC3E}">
        <p14:creationId xmlns:p14="http://schemas.microsoft.com/office/powerpoint/2010/main" val="62471246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2" presetClass="entr" presetSubtype="3"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3"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24" fill="hold">
                            <p:stCondLst>
                              <p:cond delay="3500"/>
                            </p:stCondLst>
                            <p:childTnLst>
                              <p:par>
                                <p:cTn id="25" presetID="2" presetClass="entr" presetSubtype="3"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9" fill="hold">
                            <p:stCondLst>
                              <p:cond delay="4000"/>
                            </p:stCondLst>
                            <p:childTnLst>
                              <p:par>
                                <p:cTn id="30" presetID="2" presetClass="entr" presetSubtype="3"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34" fill="hold">
                            <p:stCondLst>
                              <p:cond delay="4500"/>
                            </p:stCondLst>
                            <p:childTnLst>
                              <p:par>
                                <p:cTn id="35" presetID="2" presetClass="entr" presetSubtype="3"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Sierra vista village </a:t>
            </a:r>
          </a:p>
        </p:txBody>
      </p:sp>
      <p:sp>
        <p:nvSpPr>
          <p:cNvPr id="3" name="Content Placeholder 2"/>
          <p:cNvSpPr>
            <a:spLocks noGrp="1"/>
          </p:cNvSpPr>
          <p:nvPr>
            <p:ph idx="1"/>
          </p:nvPr>
        </p:nvSpPr>
        <p:spPr/>
        <p:txBody>
          <a:bodyPr>
            <a:normAutofit/>
          </a:bodyPr>
          <a:lstStyle/>
          <a:p>
            <a:pPr marL="0" indent="0">
              <a:buNone/>
            </a:pPr>
            <a:r>
              <a:rPr lang="en-US" sz="2040" dirty="0"/>
              <a:t>The University does not own or operate Sierra Vista Village (SVV). Sierra Vista Village is owned by American Campus Communities (ACC). However, Special Services administration works closely with the SVV staff to help ensure all the needs of our students are met.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480" y="3799840"/>
            <a:ext cx="4318000" cy="286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12583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diamond(in)">
                                      <p:cBhvr>
                                        <p:cTn id="11" dur="2000"/>
                                        <p:tgtEl>
                                          <p:spTgt spid="2050"/>
                                        </p:tgtEl>
                                      </p:cBhvr>
                                    </p:animEffect>
                                  </p:childTnLst>
                                </p:cTn>
                              </p:par>
                            </p:childTnLst>
                          </p:cTn>
                        </p:par>
                        <p:par>
                          <p:cTn id="12" fill="hold">
                            <p:stCondLst>
                              <p:cond delay="4000"/>
                            </p:stCondLst>
                            <p:childTnLst>
                              <p:par>
                                <p:cTn id="13" presetID="47"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life</a:t>
            </a:r>
          </a:p>
        </p:txBody>
      </p:sp>
      <p:sp>
        <p:nvSpPr>
          <p:cNvPr id="3" name="Content Placeholder 2"/>
          <p:cNvSpPr>
            <a:spLocks noGrp="1"/>
          </p:cNvSpPr>
          <p:nvPr>
            <p:ph idx="1"/>
          </p:nvPr>
        </p:nvSpPr>
        <p:spPr/>
        <p:txBody>
          <a:bodyPr>
            <a:normAutofit/>
          </a:bodyPr>
          <a:lstStyle/>
          <a:p>
            <a:endParaRPr lang="en-US" sz="2040" dirty="0"/>
          </a:p>
          <a:p>
            <a:endParaRPr lang="en-US" sz="2040" dirty="0"/>
          </a:p>
          <a:p>
            <a:endParaRPr lang="en-US" sz="2040" dirty="0"/>
          </a:p>
          <a:p>
            <a:endParaRPr lang="en-US" sz="2040" dirty="0"/>
          </a:p>
          <a:p>
            <a:endParaRPr lang="en-US" sz="2040" dirty="0"/>
          </a:p>
          <a:p>
            <a:endParaRPr lang="en-US" sz="2040" dirty="0"/>
          </a:p>
          <a:p>
            <a:endParaRPr lang="en-US" sz="2040" dirty="0"/>
          </a:p>
          <a:p>
            <a:r>
              <a:rPr lang="en-US" sz="2040" dirty="0"/>
              <a:t>Weekend and evening activities and clubs are available through Sierra Vista Village for residents. </a:t>
            </a:r>
          </a:p>
          <a:p>
            <a:r>
              <a:rPr lang="en-US" sz="2040" dirty="0"/>
              <a:t>Special Services sponsors activities and events throughout the year.</a:t>
            </a:r>
          </a:p>
          <a:p>
            <a:r>
              <a:rPr lang="en-US" sz="2040" dirty="0"/>
              <a:t>Special Olympics opportunities are available through the Roswell chapter.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25957">
            <a:off x="6137702" y="1234360"/>
            <a:ext cx="2619873" cy="19649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00396">
            <a:off x="4288484" y="1695994"/>
            <a:ext cx="1964690" cy="26195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06583" y="2150048"/>
            <a:ext cx="2763520" cy="2072640"/>
          </a:xfrm>
          <a:prstGeom prst="rect">
            <a:avLst/>
          </a:prstGeom>
        </p:spPr>
      </p:pic>
    </p:spTree>
    <p:extLst>
      <p:ext uri="{BB962C8B-B14F-4D97-AF65-F5344CB8AC3E}">
        <p14:creationId xmlns:p14="http://schemas.microsoft.com/office/powerpoint/2010/main" val="264145716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ppt_w</p:attrName>
                                        </p:attrNameLst>
                                      </p:cBhvr>
                                      <p:tavLst>
                                        <p:tav tm="0" fmla="#ppt_w*sin(2.5*pi*$)">
                                          <p:val>
                                            <p:fltVal val="0"/>
                                          </p:val>
                                        </p:tav>
                                        <p:tav tm="100000">
                                          <p:val>
                                            <p:fltVal val="1"/>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p:cTn id="3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2" dur="500"/>
                                        <p:tgtEl>
                                          <p:spTgt spid="3">
                                            <p:txEl>
                                              <p:pRg st="7" end="7"/>
                                            </p:txEl>
                                          </p:spTgt>
                                        </p:tgtEl>
                                      </p:cBhvr>
                                    </p:animEffect>
                                  </p:childTnLst>
                                </p:cTn>
                              </p:par>
                            </p:childTnLst>
                          </p:cTn>
                        </p:par>
                        <p:par>
                          <p:cTn id="33" fill="hold">
                            <p:stCondLst>
                              <p:cond delay="3500"/>
                            </p:stCondLst>
                            <p:childTnLst>
                              <p:par>
                                <p:cTn id="34" presetID="26" presetClass="entr" presetSubtype="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down)">
                                      <p:cBhvr>
                                        <p:cTn id="36" dur="580">
                                          <p:stCondLst>
                                            <p:cond delay="0"/>
                                          </p:stCondLst>
                                        </p:cTn>
                                        <p:tgtEl>
                                          <p:spTgt spid="3">
                                            <p:txEl>
                                              <p:pRg st="8" end="8"/>
                                            </p:txEl>
                                          </p:spTgt>
                                        </p:tgtEl>
                                      </p:cBhvr>
                                    </p:animEffect>
                                    <p:anim calcmode="lin" valueType="num">
                                      <p:cBhvr>
                                        <p:cTn id="37"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8" end="8"/>
                                            </p:txEl>
                                          </p:spTgt>
                                        </p:tgtEl>
                                      </p:cBhvr>
                                      <p:to x="100000" y="60000"/>
                                    </p:animScale>
                                    <p:animScale>
                                      <p:cBhvr>
                                        <p:cTn id="43" dur="166" decel="50000">
                                          <p:stCondLst>
                                            <p:cond delay="676"/>
                                          </p:stCondLst>
                                        </p:cTn>
                                        <p:tgtEl>
                                          <p:spTgt spid="3">
                                            <p:txEl>
                                              <p:pRg st="8" end="8"/>
                                            </p:txEl>
                                          </p:spTgt>
                                        </p:tgtEl>
                                      </p:cBhvr>
                                      <p:to x="100000" y="100000"/>
                                    </p:animScale>
                                    <p:animScale>
                                      <p:cBhvr>
                                        <p:cTn id="44" dur="26">
                                          <p:stCondLst>
                                            <p:cond delay="1312"/>
                                          </p:stCondLst>
                                        </p:cTn>
                                        <p:tgtEl>
                                          <p:spTgt spid="3">
                                            <p:txEl>
                                              <p:pRg st="8" end="8"/>
                                            </p:txEl>
                                          </p:spTgt>
                                        </p:tgtEl>
                                      </p:cBhvr>
                                      <p:to x="100000" y="80000"/>
                                    </p:animScale>
                                    <p:animScale>
                                      <p:cBhvr>
                                        <p:cTn id="45" dur="166" decel="50000">
                                          <p:stCondLst>
                                            <p:cond delay="1338"/>
                                          </p:stCondLst>
                                        </p:cTn>
                                        <p:tgtEl>
                                          <p:spTgt spid="3">
                                            <p:txEl>
                                              <p:pRg st="8" end="8"/>
                                            </p:txEl>
                                          </p:spTgt>
                                        </p:tgtEl>
                                      </p:cBhvr>
                                      <p:to x="100000" y="100000"/>
                                    </p:animScale>
                                    <p:animScale>
                                      <p:cBhvr>
                                        <p:cTn id="46" dur="26">
                                          <p:stCondLst>
                                            <p:cond delay="1642"/>
                                          </p:stCondLst>
                                        </p:cTn>
                                        <p:tgtEl>
                                          <p:spTgt spid="3">
                                            <p:txEl>
                                              <p:pRg st="8" end="8"/>
                                            </p:txEl>
                                          </p:spTgt>
                                        </p:tgtEl>
                                      </p:cBhvr>
                                      <p:to x="100000" y="90000"/>
                                    </p:animScale>
                                    <p:animScale>
                                      <p:cBhvr>
                                        <p:cTn id="47" dur="166" decel="50000">
                                          <p:stCondLst>
                                            <p:cond delay="1668"/>
                                          </p:stCondLst>
                                        </p:cTn>
                                        <p:tgtEl>
                                          <p:spTgt spid="3">
                                            <p:txEl>
                                              <p:pRg st="8" end="8"/>
                                            </p:txEl>
                                          </p:spTgt>
                                        </p:tgtEl>
                                      </p:cBhvr>
                                      <p:to x="100000" y="100000"/>
                                    </p:animScale>
                                    <p:animScale>
                                      <p:cBhvr>
                                        <p:cTn id="48" dur="26">
                                          <p:stCondLst>
                                            <p:cond delay="1808"/>
                                          </p:stCondLst>
                                        </p:cTn>
                                        <p:tgtEl>
                                          <p:spTgt spid="3">
                                            <p:txEl>
                                              <p:pRg st="8" end="8"/>
                                            </p:txEl>
                                          </p:spTgt>
                                        </p:tgtEl>
                                      </p:cBhvr>
                                      <p:to x="100000" y="95000"/>
                                    </p:animScale>
                                    <p:animScale>
                                      <p:cBhvr>
                                        <p:cTn id="49" dur="166" decel="50000">
                                          <p:stCondLst>
                                            <p:cond delay="1834"/>
                                          </p:stCondLst>
                                        </p:cTn>
                                        <p:tgtEl>
                                          <p:spTgt spid="3">
                                            <p:txEl>
                                              <p:pRg st="8" end="8"/>
                                            </p:txEl>
                                          </p:spTgt>
                                        </p:tgtEl>
                                      </p:cBhvr>
                                      <p:to x="100000" y="100000"/>
                                    </p:animScale>
                                  </p:childTnLst>
                                </p:cTn>
                              </p:par>
                            </p:childTnLst>
                          </p:cTn>
                        </p:par>
                        <p:par>
                          <p:cTn id="50" fill="hold">
                            <p:stCondLst>
                              <p:cond delay="5500"/>
                            </p:stCondLst>
                            <p:childTnLst>
                              <p:par>
                                <p:cTn id="51" presetID="26" presetClass="entr" presetSubtype="0" fill="hold"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wipe(down)">
                                      <p:cBhvr>
                                        <p:cTn id="53" dur="580">
                                          <p:stCondLst>
                                            <p:cond delay="0"/>
                                          </p:stCondLst>
                                        </p:cTn>
                                        <p:tgtEl>
                                          <p:spTgt spid="3">
                                            <p:txEl>
                                              <p:pRg st="9" end="9"/>
                                            </p:txEl>
                                          </p:spTgt>
                                        </p:tgtEl>
                                      </p:cBhvr>
                                    </p:animEffect>
                                    <p:anim calcmode="lin" valueType="num">
                                      <p:cBhvr>
                                        <p:cTn id="54"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9" end="9"/>
                                            </p:txEl>
                                          </p:spTgt>
                                        </p:tgtEl>
                                      </p:cBhvr>
                                      <p:to x="100000" y="60000"/>
                                    </p:animScale>
                                    <p:animScale>
                                      <p:cBhvr>
                                        <p:cTn id="60" dur="166" decel="50000">
                                          <p:stCondLst>
                                            <p:cond delay="676"/>
                                          </p:stCondLst>
                                        </p:cTn>
                                        <p:tgtEl>
                                          <p:spTgt spid="3">
                                            <p:txEl>
                                              <p:pRg st="9" end="9"/>
                                            </p:txEl>
                                          </p:spTgt>
                                        </p:tgtEl>
                                      </p:cBhvr>
                                      <p:to x="100000" y="100000"/>
                                    </p:animScale>
                                    <p:animScale>
                                      <p:cBhvr>
                                        <p:cTn id="61" dur="26">
                                          <p:stCondLst>
                                            <p:cond delay="1312"/>
                                          </p:stCondLst>
                                        </p:cTn>
                                        <p:tgtEl>
                                          <p:spTgt spid="3">
                                            <p:txEl>
                                              <p:pRg st="9" end="9"/>
                                            </p:txEl>
                                          </p:spTgt>
                                        </p:tgtEl>
                                      </p:cBhvr>
                                      <p:to x="100000" y="80000"/>
                                    </p:animScale>
                                    <p:animScale>
                                      <p:cBhvr>
                                        <p:cTn id="62" dur="166" decel="50000">
                                          <p:stCondLst>
                                            <p:cond delay="1338"/>
                                          </p:stCondLst>
                                        </p:cTn>
                                        <p:tgtEl>
                                          <p:spTgt spid="3">
                                            <p:txEl>
                                              <p:pRg st="9" end="9"/>
                                            </p:txEl>
                                          </p:spTgt>
                                        </p:tgtEl>
                                      </p:cBhvr>
                                      <p:to x="100000" y="100000"/>
                                    </p:animScale>
                                    <p:animScale>
                                      <p:cBhvr>
                                        <p:cTn id="63" dur="26">
                                          <p:stCondLst>
                                            <p:cond delay="1642"/>
                                          </p:stCondLst>
                                        </p:cTn>
                                        <p:tgtEl>
                                          <p:spTgt spid="3">
                                            <p:txEl>
                                              <p:pRg st="9" end="9"/>
                                            </p:txEl>
                                          </p:spTgt>
                                        </p:tgtEl>
                                      </p:cBhvr>
                                      <p:to x="100000" y="90000"/>
                                    </p:animScale>
                                    <p:animScale>
                                      <p:cBhvr>
                                        <p:cTn id="64" dur="166" decel="50000">
                                          <p:stCondLst>
                                            <p:cond delay="1668"/>
                                          </p:stCondLst>
                                        </p:cTn>
                                        <p:tgtEl>
                                          <p:spTgt spid="3">
                                            <p:txEl>
                                              <p:pRg st="9" end="9"/>
                                            </p:txEl>
                                          </p:spTgt>
                                        </p:tgtEl>
                                      </p:cBhvr>
                                      <p:to x="100000" y="100000"/>
                                    </p:animScale>
                                    <p:animScale>
                                      <p:cBhvr>
                                        <p:cTn id="65" dur="26">
                                          <p:stCondLst>
                                            <p:cond delay="1808"/>
                                          </p:stCondLst>
                                        </p:cTn>
                                        <p:tgtEl>
                                          <p:spTgt spid="3">
                                            <p:txEl>
                                              <p:pRg st="9" end="9"/>
                                            </p:txEl>
                                          </p:spTgt>
                                        </p:tgtEl>
                                      </p:cBhvr>
                                      <p:to x="100000" y="95000"/>
                                    </p:animScale>
                                    <p:animScale>
                                      <p:cBhvr>
                                        <p:cTn id="66"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and Security</a:t>
            </a:r>
          </a:p>
        </p:txBody>
      </p:sp>
      <p:sp>
        <p:nvSpPr>
          <p:cNvPr id="3" name="Content Placeholder 2"/>
          <p:cNvSpPr>
            <a:spLocks noGrp="1"/>
          </p:cNvSpPr>
          <p:nvPr>
            <p:ph idx="1"/>
          </p:nvPr>
        </p:nvSpPr>
        <p:spPr/>
        <p:txBody>
          <a:bodyPr/>
          <a:lstStyle/>
          <a:p>
            <a:endParaRPr lang="en-US" sz="2040" dirty="0"/>
          </a:p>
          <a:p>
            <a:endParaRPr lang="en-US" sz="2040" dirty="0"/>
          </a:p>
          <a:p>
            <a:endParaRPr lang="en-US" sz="2040" dirty="0"/>
          </a:p>
          <a:p>
            <a:endParaRPr lang="en-US" sz="2040" dirty="0"/>
          </a:p>
          <a:p>
            <a:endParaRPr lang="en-US" sz="2040" dirty="0"/>
          </a:p>
          <a:p>
            <a:endParaRPr lang="en-US" sz="2040" dirty="0"/>
          </a:p>
          <a:p>
            <a:endParaRPr lang="en-US" sz="2040" dirty="0"/>
          </a:p>
          <a:p>
            <a:r>
              <a:rPr lang="en-US" sz="2040" dirty="0"/>
              <a:t>24-hour Campus Security. </a:t>
            </a:r>
          </a:p>
          <a:p>
            <a:r>
              <a:rPr lang="en-US" sz="2040" dirty="0"/>
              <a:t>All Special Services staff are available during their office hours or by appointment if needed.</a:t>
            </a:r>
          </a:p>
          <a:p>
            <a:r>
              <a:rPr lang="en-US" sz="2040" dirty="0"/>
              <a:t>Special Services administration is on call 24 hours a day.</a:t>
            </a:r>
          </a:p>
          <a:p>
            <a:r>
              <a:rPr lang="en-US" sz="2040" dirty="0"/>
              <a:t>Dorm support is provided to students on a nightly basis.</a:t>
            </a:r>
          </a:p>
          <a:p>
            <a:endParaRPr lang="en-US" dirty="0"/>
          </a:p>
        </p:txBody>
      </p:sp>
      <p:pic>
        <p:nvPicPr>
          <p:cNvPr id="2051" name="Picture 3" descr="C:\Users\mondrj02\AppData\Local\Microsoft\Windows\Temporary Internet Files\Content.IE5\9O27E37E\110925-security-guar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240" y="1899920"/>
            <a:ext cx="2372237" cy="237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174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barn(outHorizontal)">
                                      <p:cBhvr>
                                        <p:cTn id="13" dur="500"/>
                                        <p:tgtEl>
                                          <p:spTgt spid="2051"/>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 calcmode="lin" valueType="num">
                                      <p:cBhvr additive="base">
                                        <p:cTn id="22"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 calcmode="lin" valueType="num">
                                      <p:cBhvr additive="base">
                                        <p:cTn id="32"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Services </a:t>
            </a:r>
          </a:p>
        </p:txBody>
      </p:sp>
      <p:sp>
        <p:nvSpPr>
          <p:cNvPr id="3" name="Content Placeholder 2"/>
          <p:cNvSpPr>
            <a:spLocks noGrp="1"/>
          </p:cNvSpPr>
          <p:nvPr>
            <p:ph idx="1"/>
          </p:nvPr>
        </p:nvSpPr>
        <p:spPr/>
        <p:txBody>
          <a:bodyPr>
            <a:normAutofit/>
          </a:bodyPr>
          <a:lstStyle/>
          <a:p>
            <a:endParaRPr lang="en-US" sz="2040" dirty="0"/>
          </a:p>
          <a:p>
            <a:endParaRPr lang="en-US" sz="2040" dirty="0"/>
          </a:p>
          <a:p>
            <a:endParaRPr lang="en-US" sz="2040" dirty="0"/>
          </a:p>
          <a:p>
            <a:r>
              <a:rPr lang="en-US" sz="2040" dirty="0"/>
              <a:t>La Casa Family Health Center operates a practice near campus to provide students an option for their basic medical and dental needs.</a:t>
            </a:r>
          </a:p>
          <a:p>
            <a:r>
              <a:rPr lang="en-US" sz="2040" dirty="0"/>
              <a:t>Mental health supports are available in the community at the students’ expense.</a:t>
            </a:r>
          </a:p>
          <a:p>
            <a:r>
              <a:rPr lang="en-US" sz="2040" dirty="0"/>
              <a:t>Students must be able to self-medicate without assistance; follow directions from nurse, doctor, and/or pharmacy; manage medical and psychological issues appropriately; and take the appropriate medicine at the correct time.</a:t>
            </a:r>
          </a:p>
        </p:txBody>
      </p:sp>
      <p:pic>
        <p:nvPicPr>
          <p:cNvPr id="3074" name="Picture 2" descr="C:\Users\mondrj02\AppData\Local\Microsoft\Windows\Temporary Internet Files\Content.IE5\YNPQCJV2\medica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4160" y="259084"/>
            <a:ext cx="1898639" cy="268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41518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1000" fill="hold"/>
                                        <p:tgtEl>
                                          <p:spTgt spid="3074"/>
                                        </p:tgtEl>
                                        <p:attrNameLst>
                                          <p:attrName>ppt_w</p:attrName>
                                        </p:attrNameLst>
                                      </p:cBhvr>
                                      <p:tavLst>
                                        <p:tav tm="0">
                                          <p:val>
                                            <p:fltVal val="0"/>
                                          </p:val>
                                        </p:tav>
                                        <p:tav tm="100000">
                                          <p:val>
                                            <p:strVal val="#ppt_w"/>
                                          </p:val>
                                        </p:tav>
                                      </p:tavLst>
                                    </p:anim>
                                    <p:anim calcmode="lin" valueType="num">
                                      <p:cBhvr>
                                        <p:cTn id="11" dur="1000" fill="hold"/>
                                        <p:tgtEl>
                                          <p:spTgt spid="3074"/>
                                        </p:tgtEl>
                                        <p:attrNameLst>
                                          <p:attrName>ppt_h</p:attrName>
                                        </p:attrNameLst>
                                      </p:cBhvr>
                                      <p:tavLst>
                                        <p:tav tm="0">
                                          <p:val>
                                            <p:fltVal val="0"/>
                                          </p:val>
                                        </p:tav>
                                        <p:tav tm="100000">
                                          <p:val>
                                            <p:strVal val="#ppt_h"/>
                                          </p:val>
                                        </p:tav>
                                      </p:tavLst>
                                    </p:anim>
                                    <p:anim calcmode="lin" valueType="num">
                                      <p:cBhvr>
                                        <p:cTn id="12" dur="1000" fill="hold"/>
                                        <p:tgtEl>
                                          <p:spTgt spid="3074"/>
                                        </p:tgtEl>
                                        <p:attrNameLst>
                                          <p:attrName>style.rotation</p:attrName>
                                        </p:attrNameLst>
                                      </p:cBhvr>
                                      <p:tavLst>
                                        <p:tav tm="0">
                                          <p:val>
                                            <p:fltVal val="90"/>
                                          </p:val>
                                        </p:tav>
                                        <p:tav tm="100000">
                                          <p:val>
                                            <p:fltVal val="0"/>
                                          </p:val>
                                        </p:tav>
                                      </p:tavLst>
                                    </p:anim>
                                    <p:animEffect transition="in" filter="fade">
                                      <p:cBhvr>
                                        <p:cTn id="13" dur="1000"/>
                                        <p:tgtEl>
                                          <p:spTgt spid="3074"/>
                                        </p:tgtEl>
                                      </p:cBhvr>
                                    </p:animEffect>
                                  </p:childTnLst>
                                </p:cTn>
                              </p:par>
                            </p:childTnLst>
                          </p:cTn>
                        </p:par>
                        <p:par>
                          <p:cTn id="14" fill="hold">
                            <p:stCondLst>
                              <p:cond delay="1000"/>
                            </p:stCondLst>
                            <p:childTnLst>
                              <p:par>
                                <p:cTn id="15" presetID="13" presetClass="entr" presetSubtype="16"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plus(in)">
                                      <p:cBhvr>
                                        <p:cTn id="17" dur="2000"/>
                                        <p:tgtEl>
                                          <p:spTgt spid="3">
                                            <p:txEl>
                                              <p:pRg st="3" end="3"/>
                                            </p:txEl>
                                          </p:spTgt>
                                        </p:tgtEl>
                                      </p:cBhvr>
                                    </p:animEffect>
                                  </p:childTnLst>
                                </p:cTn>
                              </p:par>
                            </p:childTnLst>
                          </p:cTn>
                        </p:par>
                        <p:par>
                          <p:cTn id="18" fill="hold">
                            <p:stCondLst>
                              <p:cond delay="3000"/>
                            </p:stCondLst>
                            <p:childTnLst>
                              <p:par>
                                <p:cTn id="19" presetID="13" presetClass="entr" presetSubtype="16"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plus(in)">
                                      <p:cBhvr>
                                        <p:cTn id="21" dur="2000"/>
                                        <p:tgtEl>
                                          <p:spTgt spid="3">
                                            <p:txEl>
                                              <p:pRg st="4" end="4"/>
                                            </p:txEl>
                                          </p:spTgt>
                                        </p:tgtEl>
                                      </p:cBhvr>
                                    </p:animEffect>
                                  </p:childTnLst>
                                </p:cTn>
                              </p:par>
                            </p:childTnLst>
                          </p:cTn>
                        </p:par>
                        <p:par>
                          <p:cTn id="22" fill="hold">
                            <p:stCondLst>
                              <p:cond delay="5000"/>
                            </p:stCondLst>
                            <p:childTnLst>
                              <p:par>
                                <p:cTn id="23" presetID="13" presetClass="entr" presetSubtype="16"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plus(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a:t>
            </a:r>
          </a:p>
        </p:txBody>
      </p:sp>
      <p:sp>
        <p:nvSpPr>
          <p:cNvPr id="3" name="Content Placeholder 2"/>
          <p:cNvSpPr>
            <a:spLocks noGrp="1"/>
          </p:cNvSpPr>
          <p:nvPr>
            <p:ph idx="1"/>
          </p:nvPr>
        </p:nvSpPr>
        <p:spPr/>
        <p:txBody>
          <a:bodyPr/>
          <a:lstStyle/>
          <a:p>
            <a:endParaRPr lang="en-US" sz="2040" dirty="0"/>
          </a:p>
          <a:p>
            <a:endParaRPr lang="en-US" sz="2040" dirty="0"/>
          </a:p>
          <a:p>
            <a:endParaRPr lang="en-US" sz="2040" dirty="0"/>
          </a:p>
          <a:p>
            <a:r>
              <a:rPr lang="en-US" sz="2040" dirty="0"/>
              <a:t>Public transportation is available and students purchase a bus pass as part of the total program fees. With initial training, students are expected to utilize the public transportation system to get from school to the community. </a:t>
            </a:r>
          </a:p>
          <a:p>
            <a:r>
              <a:rPr lang="en-US" sz="2040" dirty="0"/>
              <a:t>Special Services staff will only transport students for Special Services sponsored activities and school internships if outside the bus route.</a:t>
            </a:r>
          </a:p>
          <a:p>
            <a:r>
              <a:rPr lang="en-US" sz="2040" dirty="0"/>
              <a:t>Roswell has a small airport called Roswell International Air Center (RIAC). Please plan accordingly. </a:t>
            </a:r>
          </a:p>
          <a:p>
            <a:endParaRPr lang="en-US" dirty="0"/>
          </a:p>
          <a:p>
            <a:endParaRPr lang="en-US" dirty="0"/>
          </a:p>
        </p:txBody>
      </p:sp>
      <p:pic>
        <p:nvPicPr>
          <p:cNvPr id="1026" name="Picture 2" descr="C:\Users\mondrj02\AppData\Local\Microsoft\Windows\Temporary Internet Files\Content.IE5\9O27E37E\Island-school-bu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0520" y="1347504"/>
            <a:ext cx="1986280" cy="17893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ondrj02\AppData\Local\Microsoft\Windows\Temporary Internet Files\Content.IE5\7V1GMI28\338311,1290011537,1[1].jpg"/>
          <p:cNvPicPr>
            <a:picLocks noChangeAspect="1" noChangeArrowheads="1"/>
          </p:cNvPicPr>
          <p:nvPr/>
        </p:nvPicPr>
        <p:blipFill rotWithShape="1">
          <a:blip r:embed="rId3">
            <a:extLst>
              <a:ext uri="{28A0092B-C50C-407E-A947-70E740481C1C}">
                <a14:useLocalDpi xmlns:a14="http://schemas.microsoft.com/office/drawing/2010/main" val="0"/>
              </a:ext>
            </a:extLst>
          </a:blip>
          <a:srcRect r="13057"/>
          <a:stretch/>
        </p:blipFill>
        <p:spPr bwMode="auto">
          <a:xfrm>
            <a:off x="2900680" y="6124591"/>
            <a:ext cx="1209040" cy="164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00803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6"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80">
                                          <p:stCondLst>
                                            <p:cond delay="0"/>
                                          </p:stCondLst>
                                        </p:cTn>
                                        <p:tgtEl>
                                          <p:spTgt spid="1026"/>
                                        </p:tgtEl>
                                      </p:cBhvr>
                                    </p:animEffect>
                                    <p:anim calcmode="lin" valueType="num">
                                      <p:cBhvr>
                                        <p:cTn id="11"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6" dur="26">
                                          <p:stCondLst>
                                            <p:cond delay="650"/>
                                          </p:stCondLst>
                                        </p:cTn>
                                        <p:tgtEl>
                                          <p:spTgt spid="1026"/>
                                        </p:tgtEl>
                                      </p:cBhvr>
                                      <p:to x="100000" y="60000"/>
                                    </p:animScale>
                                    <p:animScale>
                                      <p:cBhvr>
                                        <p:cTn id="17" dur="166" decel="50000">
                                          <p:stCondLst>
                                            <p:cond delay="676"/>
                                          </p:stCondLst>
                                        </p:cTn>
                                        <p:tgtEl>
                                          <p:spTgt spid="1026"/>
                                        </p:tgtEl>
                                      </p:cBhvr>
                                      <p:to x="100000" y="100000"/>
                                    </p:animScale>
                                    <p:animScale>
                                      <p:cBhvr>
                                        <p:cTn id="18" dur="26">
                                          <p:stCondLst>
                                            <p:cond delay="1312"/>
                                          </p:stCondLst>
                                        </p:cTn>
                                        <p:tgtEl>
                                          <p:spTgt spid="1026"/>
                                        </p:tgtEl>
                                      </p:cBhvr>
                                      <p:to x="100000" y="80000"/>
                                    </p:animScale>
                                    <p:animScale>
                                      <p:cBhvr>
                                        <p:cTn id="19" dur="166" decel="50000">
                                          <p:stCondLst>
                                            <p:cond delay="1338"/>
                                          </p:stCondLst>
                                        </p:cTn>
                                        <p:tgtEl>
                                          <p:spTgt spid="1026"/>
                                        </p:tgtEl>
                                      </p:cBhvr>
                                      <p:to x="100000" y="100000"/>
                                    </p:animScale>
                                    <p:animScale>
                                      <p:cBhvr>
                                        <p:cTn id="20" dur="26">
                                          <p:stCondLst>
                                            <p:cond delay="1642"/>
                                          </p:stCondLst>
                                        </p:cTn>
                                        <p:tgtEl>
                                          <p:spTgt spid="1026"/>
                                        </p:tgtEl>
                                      </p:cBhvr>
                                      <p:to x="100000" y="90000"/>
                                    </p:animScale>
                                    <p:animScale>
                                      <p:cBhvr>
                                        <p:cTn id="21" dur="166" decel="50000">
                                          <p:stCondLst>
                                            <p:cond delay="1668"/>
                                          </p:stCondLst>
                                        </p:cTn>
                                        <p:tgtEl>
                                          <p:spTgt spid="1026"/>
                                        </p:tgtEl>
                                      </p:cBhvr>
                                      <p:to x="100000" y="100000"/>
                                    </p:animScale>
                                    <p:animScale>
                                      <p:cBhvr>
                                        <p:cTn id="22" dur="26">
                                          <p:stCondLst>
                                            <p:cond delay="1808"/>
                                          </p:stCondLst>
                                        </p:cTn>
                                        <p:tgtEl>
                                          <p:spTgt spid="1026"/>
                                        </p:tgtEl>
                                      </p:cBhvr>
                                      <p:to x="100000" y="95000"/>
                                    </p:animScale>
                                    <p:animScale>
                                      <p:cBhvr>
                                        <p:cTn id="23" dur="166" decel="50000">
                                          <p:stCondLst>
                                            <p:cond delay="1834"/>
                                          </p:stCondLst>
                                        </p:cTn>
                                        <p:tgtEl>
                                          <p:spTgt spid="1026"/>
                                        </p:tgtEl>
                                      </p:cBhvr>
                                      <p:to x="100000" y="100000"/>
                                    </p:animScale>
                                  </p:childTnLst>
                                </p:cTn>
                              </p:par>
                              <p:par>
                                <p:cTn id="24" presetID="45"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2000"/>
                                        <p:tgtEl>
                                          <p:spTgt spid="1026"/>
                                        </p:tgtEl>
                                      </p:cBhvr>
                                    </p:animEffect>
                                    <p:anim calcmode="lin" valueType="num">
                                      <p:cBhvr>
                                        <p:cTn id="27" dur="2000" fill="hold"/>
                                        <p:tgtEl>
                                          <p:spTgt spid="1026"/>
                                        </p:tgtEl>
                                        <p:attrNameLst>
                                          <p:attrName>ppt_w</p:attrName>
                                        </p:attrNameLst>
                                      </p:cBhvr>
                                      <p:tavLst>
                                        <p:tav tm="0" fmla="#ppt_w*sin(2.5*pi*$)">
                                          <p:val>
                                            <p:fltVal val="0"/>
                                          </p:val>
                                        </p:tav>
                                        <p:tav tm="100000">
                                          <p:val>
                                            <p:fltVal val="1"/>
                                          </p:val>
                                        </p:tav>
                                      </p:tavLst>
                                    </p:anim>
                                    <p:anim calcmode="lin" valueType="num">
                                      <p:cBhvr>
                                        <p:cTn id="28" dur="2000" fill="hold"/>
                                        <p:tgtEl>
                                          <p:spTgt spid="1026"/>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2000"/>
                                        <p:tgtEl>
                                          <p:spTgt spid="1030"/>
                                        </p:tgtEl>
                                      </p:cBhvr>
                                    </p:animEffect>
                                    <p:anim calcmode="lin" valueType="num">
                                      <p:cBhvr>
                                        <p:cTn id="32" dur="2000" fill="hold"/>
                                        <p:tgtEl>
                                          <p:spTgt spid="1030"/>
                                        </p:tgtEl>
                                        <p:attrNameLst>
                                          <p:attrName>ppt_w</p:attrName>
                                        </p:attrNameLst>
                                      </p:cBhvr>
                                      <p:tavLst>
                                        <p:tav tm="0" fmla="#ppt_w*sin(2.5*pi*$)">
                                          <p:val>
                                            <p:fltVal val="0"/>
                                          </p:val>
                                        </p:tav>
                                        <p:tav tm="100000">
                                          <p:val>
                                            <p:fltVal val="1"/>
                                          </p:val>
                                        </p:tav>
                                      </p:tavLst>
                                    </p:anim>
                                    <p:anim calcmode="lin" valueType="num">
                                      <p:cBhvr>
                                        <p:cTn id="33" dur="2000" fill="hold"/>
                                        <p:tgtEl>
                                          <p:spTgt spid="1030"/>
                                        </p:tgtEl>
                                        <p:attrNameLst>
                                          <p:attrName>ppt_h</p:attrName>
                                        </p:attrNameLst>
                                      </p:cBhvr>
                                      <p:tavLst>
                                        <p:tav tm="0">
                                          <p:val>
                                            <p:strVal val="#ppt_h"/>
                                          </p:val>
                                        </p:tav>
                                        <p:tav tm="100000">
                                          <p:val>
                                            <p:strVal val="#ppt_h"/>
                                          </p:val>
                                        </p:tav>
                                      </p:tavLst>
                                    </p:anim>
                                  </p:childTnLst>
                                </p:cTn>
                              </p:par>
                            </p:childTnLst>
                          </p:cTn>
                        </p:par>
                        <p:par>
                          <p:cTn id="34" fill="hold">
                            <p:stCondLst>
                              <p:cond delay="2000"/>
                            </p:stCondLst>
                            <p:childTnLst>
                              <p:par>
                                <p:cTn id="35" presetID="16" presetClass="entr" presetSubtype="21"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par>
                          <p:cTn id="38" fill="hold">
                            <p:stCondLst>
                              <p:cond delay="2500"/>
                            </p:stCondLst>
                            <p:childTnLst>
                              <p:par>
                                <p:cTn id="39" presetID="16" presetClass="entr" presetSubtype="37"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outVertical)">
                                      <p:cBhvr>
                                        <p:cTn id="41" dur="500"/>
                                        <p:tgtEl>
                                          <p:spTgt spid="3">
                                            <p:txEl>
                                              <p:pRg st="4" end="4"/>
                                            </p:txEl>
                                          </p:spTgt>
                                        </p:tgtEl>
                                      </p:cBhvr>
                                    </p:animEffect>
                                  </p:childTnLst>
                                </p:cTn>
                              </p:par>
                            </p:childTnLst>
                          </p:cTn>
                        </p:par>
                        <p:par>
                          <p:cTn id="42" fill="hold">
                            <p:stCondLst>
                              <p:cond delay="3000"/>
                            </p:stCondLst>
                            <p:childTnLst>
                              <p:par>
                                <p:cTn id="43" presetID="16" presetClass="entr" presetSubtype="21" fill="hold" nodeType="after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arn(inVertical)">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A79129-9339-4DC8-89AD-CF97D36361D7}"/>
              </a:ext>
            </a:extLst>
          </p:cNvPr>
          <p:cNvPicPr/>
          <p:nvPr/>
        </p:nvPicPr>
        <p:blipFill>
          <a:blip r:embed="rId2">
            <a:extLst>
              <a:ext uri="{28A0092B-C50C-407E-A947-70E740481C1C}">
                <a14:useLocalDpi xmlns:a14="http://schemas.microsoft.com/office/drawing/2010/main" val="0"/>
              </a:ext>
            </a:extLst>
          </a:blip>
          <a:stretch>
            <a:fillRect/>
          </a:stretch>
        </p:blipFill>
        <p:spPr>
          <a:xfrm>
            <a:off x="1219200" y="-119062"/>
            <a:ext cx="7996237" cy="8010525"/>
          </a:xfrm>
          <a:prstGeom prst="rect">
            <a:avLst/>
          </a:prstGeom>
        </p:spPr>
      </p:pic>
    </p:spTree>
    <p:extLst>
      <p:ext uri="{BB962C8B-B14F-4D97-AF65-F5344CB8AC3E}">
        <p14:creationId xmlns:p14="http://schemas.microsoft.com/office/powerpoint/2010/main" val="4280894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F67E-BA2C-4AEE-A188-D60DE15A713D}"/>
              </a:ext>
            </a:extLst>
          </p:cNvPr>
          <p:cNvSpPr>
            <a:spLocks noGrp="1"/>
          </p:cNvSpPr>
          <p:nvPr>
            <p:ph type="title"/>
          </p:nvPr>
        </p:nvSpPr>
        <p:spPr/>
        <p:txBody>
          <a:bodyPr/>
          <a:lstStyle/>
          <a:p>
            <a:r>
              <a:rPr lang="en-US" dirty="0"/>
              <a:t>To request information</a:t>
            </a:r>
          </a:p>
        </p:txBody>
      </p:sp>
      <p:sp>
        <p:nvSpPr>
          <p:cNvPr id="3" name="Content Placeholder 2">
            <a:extLst>
              <a:ext uri="{FF2B5EF4-FFF2-40B4-BE49-F238E27FC236}">
                <a16:creationId xmlns:a16="http://schemas.microsoft.com/office/drawing/2014/main" id="{A0BAB84E-CD6E-41A2-9445-8F865E6CB0C1}"/>
              </a:ext>
            </a:extLst>
          </p:cNvPr>
          <p:cNvSpPr>
            <a:spLocks noGrp="1"/>
          </p:cNvSpPr>
          <p:nvPr>
            <p:ph idx="1"/>
          </p:nvPr>
        </p:nvSpPr>
        <p:spPr/>
        <p:txBody>
          <a:bodyPr/>
          <a:lstStyle/>
          <a:p>
            <a:endParaRPr lang="en-US" dirty="0"/>
          </a:p>
          <a:p>
            <a:r>
              <a:rPr lang="en-US" dirty="0"/>
              <a:t>Brianna Bitner (Coordinator) 575-624-7286</a:t>
            </a:r>
          </a:p>
          <a:p>
            <a:pPr lvl="1"/>
            <a:r>
              <a:rPr lang="en-US" dirty="0"/>
              <a:t>brianna.bitner@roswell.enmu.edu</a:t>
            </a:r>
          </a:p>
          <a:p>
            <a:r>
              <a:rPr lang="en-US" dirty="0"/>
              <a:t>Rebecca Cobos (Director) 575-624-7289</a:t>
            </a:r>
          </a:p>
          <a:p>
            <a:pPr lvl="1"/>
            <a:r>
              <a:rPr lang="en-US" dirty="0"/>
              <a:t>rebecca.cobos@roswell.enmu.edu</a:t>
            </a:r>
          </a:p>
          <a:p>
            <a:endParaRPr lang="en-US" dirty="0"/>
          </a:p>
          <a:p>
            <a:r>
              <a:rPr lang="en-US" dirty="0"/>
              <a:t>Eastern New Mexico University Roswell</a:t>
            </a:r>
          </a:p>
          <a:p>
            <a:r>
              <a:rPr lang="en-US" dirty="0"/>
              <a:t>Special Services</a:t>
            </a:r>
          </a:p>
          <a:p>
            <a:r>
              <a:rPr lang="en-US" dirty="0"/>
              <a:t>PO Box 6000</a:t>
            </a:r>
          </a:p>
          <a:p>
            <a:r>
              <a:rPr lang="en-US" dirty="0"/>
              <a:t>Roswell, NM 88202</a:t>
            </a:r>
          </a:p>
          <a:p>
            <a:endParaRPr lang="en-US" dirty="0"/>
          </a:p>
          <a:p>
            <a:endParaRPr lang="en-US" dirty="0"/>
          </a:p>
        </p:txBody>
      </p:sp>
    </p:spTree>
    <p:extLst>
      <p:ext uri="{BB962C8B-B14F-4D97-AF65-F5344CB8AC3E}">
        <p14:creationId xmlns:p14="http://schemas.microsoft.com/office/powerpoint/2010/main" val="91553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6718" y="690880"/>
            <a:ext cx="3886200" cy="1381760"/>
          </a:xfrm>
        </p:spPr>
        <p:txBody>
          <a:bodyPr>
            <a:normAutofit/>
          </a:bodyPr>
          <a:lstStyle/>
          <a:p>
            <a:r>
              <a:rPr lang="en-US" dirty="0">
                <a:solidFill>
                  <a:schemeClr val="bg1"/>
                </a:solidFill>
                <a:latin typeface="+mn-lt"/>
              </a:rPr>
              <a:t>Success starts here!</a:t>
            </a:r>
          </a:p>
        </p:txBody>
      </p:sp>
      <p:sp>
        <p:nvSpPr>
          <p:cNvPr id="3" name="Content Placeholder 2"/>
          <p:cNvSpPr>
            <a:spLocks noGrp="1"/>
          </p:cNvSpPr>
          <p:nvPr>
            <p:ph type="body" sz="half" idx="2"/>
          </p:nvPr>
        </p:nvSpPr>
        <p:spPr>
          <a:xfrm>
            <a:off x="7017109" y="2245360"/>
            <a:ext cx="3886200" cy="4058920"/>
          </a:xfrm>
        </p:spPr>
        <p:txBody>
          <a:bodyPr>
            <a:noAutofit/>
          </a:bodyPr>
          <a:lstStyle/>
          <a:p>
            <a:r>
              <a:rPr lang="en-US" sz="2040" dirty="0"/>
              <a:t>Our career training allows students to learn marketable vocational skills, as well as practical life and independent living skills. We pride ourselves on the average 79% employment placement of graduates. Graduates leave our campus with a Certificate of Occupational Training, valuable life experiences, and positive personal growth.</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486" r="12486"/>
          <a:stretch>
            <a:fillRect/>
          </a:stretch>
        </p:blipFill>
        <p:spPr>
          <a:xfrm>
            <a:off x="1778000" y="1209040"/>
            <a:ext cx="4767072" cy="4767072"/>
          </a:xfrm>
        </p:spPr>
      </p:pic>
    </p:spTree>
    <p:extLst>
      <p:ext uri="{BB962C8B-B14F-4D97-AF65-F5344CB8AC3E}">
        <p14:creationId xmlns:p14="http://schemas.microsoft.com/office/powerpoint/2010/main" val="107702610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6" presetClass="emph" presetSubtype="0" fill="hold" grpId="0" nodeType="afterEffect">
                                  <p:stCondLst>
                                    <p:cond delay="0"/>
                                  </p:stCondLst>
                                  <p:iterate type="lt">
                                    <p:tmPct val="0"/>
                                  </p:iterate>
                                  <p:childTnLst>
                                    <p:animScale>
                                      <p:cBhvr>
                                        <p:cTn id="13" dur="2000" fill="hold"/>
                                        <p:tgtEl>
                                          <p:spTgt spid="2"/>
                                        </p:tgtEl>
                                      </p:cBhvr>
                                      <p:by x="150000" y="150000"/>
                                    </p:animScale>
                                  </p:childTnLst>
                                </p:cTn>
                              </p:par>
                            </p:childTnLst>
                          </p:cTn>
                        </p:par>
                        <p:par>
                          <p:cTn id="14" fill="hold">
                            <p:stCondLst>
                              <p:cond delay="3000"/>
                            </p:stCondLst>
                            <p:childTnLst>
                              <p:par>
                                <p:cTn id="15" presetID="34" presetClass="emph" presetSubtype="0" fill="hold" grpId="1" nodeType="after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2"/>
                                        </p:tgtEl>
                                        <p:attrNameLst>
                                          <p:attrName>ppt_x</p:attrName>
                                          <p:attrName>ppt_y</p:attrName>
                                        </p:attrNameLst>
                                      </p:cBhvr>
                                    </p:animMotion>
                                    <p:animRot by="1500000">
                                      <p:cBhvr>
                                        <p:cTn id="17" dur="125" fill="hold">
                                          <p:stCondLst>
                                            <p:cond delay="0"/>
                                          </p:stCondLst>
                                        </p:cTn>
                                        <p:tgtEl>
                                          <p:spTgt spid="2"/>
                                        </p:tgtEl>
                                        <p:attrNameLst>
                                          <p:attrName>r</p:attrName>
                                        </p:attrNameLst>
                                      </p:cBhvr>
                                    </p:animRot>
                                    <p:animRot by="-1500000">
                                      <p:cBhvr>
                                        <p:cTn id="18" dur="125" fill="hold">
                                          <p:stCondLst>
                                            <p:cond delay="125"/>
                                          </p:stCondLst>
                                        </p:cTn>
                                        <p:tgtEl>
                                          <p:spTgt spid="2"/>
                                        </p:tgtEl>
                                        <p:attrNameLst>
                                          <p:attrName>r</p:attrName>
                                        </p:attrNameLst>
                                      </p:cBhvr>
                                    </p:animRot>
                                    <p:animRot by="-1500000">
                                      <p:cBhvr>
                                        <p:cTn id="19" dur="125" fill="hold">
                                          <p:stCondLst>
                                            <p:cond delay="250"/>
                                          </p:stCondLst>
                                        </p:cTn>
                                        <p:tgtEl>
                                          <p:spTgt spid="2"/>
                                        </p:tgtEl>
                                        <p:attrNameLst>
                                          <p:attrName>r</p:attrName>
                                        </p:attrNameLst>
                                      </p:cBhvr>
                                    </p:animRot>
                                    <p:animRot by="1500000">
                                      <p:cBhvr>
                                        <p:cTn id="20" dur="125" fill="hold">
                                          <p:stCondLst>
                                            <p:cond delay="375"/>
                                          </p:stCondLst>
                                        </p:cTn>
                                        <p:tgtEl>
                                          <p:spTgt spid="2"/>
                                        </p:tgtEl>
                                        <p:attrNameLst>
                                          <p:attrName>r</p:attrName>
                                        </p:attrNameLst>
                                      </p:cBhvr>
                                    </p:animRot>
                                  </p:childTnLst>
                                </p:cTn>
                              </p:par>
                            </p:childTnLst>
                          </p:cTn>
                        </p:par>
                        <p:par>
                          <p:cTn id="21" fill="hold">
                            <p:stCondLst>
                              <p:cond delay="4350"/>
                            </p:stCondLst>
                            <p:childTnLst>
                              <p:par>
                                <p:cTn id="22" presetID="53" presetClass="entr" presetSubtype="16"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Overview</a:t>
            </a:r>
          </a:p>
        </p:txBody>
      </p:sp>
      <p:sp>
        <p:nvSpPr>
          <p:cNvPr id="3" name="Content Placeholder 2"/>
          <p:cNvSpPr>
            <a:spLocks noGrp="1"/>
          </p:cNvSpPr>
          <p:nvPr>
            <p:ph sz="half" idx="1"/>
          </p:nvPr>
        </p:nvSpPr>
        <p:spPr>
          <a:xfrm>
            <a:off x="1432560" y="1813564"/>
            <a:ext cx="3989832" cy="3145968"/>
          </a:xfrm>
        </p:spPr>
        <p:txBody>
          <a:bodyPr>
            <a:noAutofit/>
          </a:bodyPr>
          <a:lstStyle/>
          <a:p>
            <a:r>
              <a:rPr lang="en-US" sz="1813" dirty="0"/>
              <a:t>The Special Services program is a consecutive 3 semester, 11 month, 50 credit hour (first year) and 48 credit hour (second year and beyond) Occupational Training program. Upon successful completion of the program, students earn a Certificate of Occupational Training (COT) in their chosen discipline.</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50564" y="1813560"/>
            <a:ext cx="3472392" cy="260429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0" y="4984206"/>
            <a:ext cx="3454400" cy="2590800"/>
          </a:xfrm>
          <a:prstGeom prst="rect">
            <a:avLst/>
          </a:prstGeom>
        </p:spPr>
      </p:pic>
      <p:sp>
        <p:nvSpPr>
          <p:cNvPr id="7" name="Content Placeholder 2"/>
          <p:cNvSpPr txBox="1">
            <a:spLocks/>
          </p:cNvSpPr>
          <p:nvPr/>
        </p:nvSpPr>
        <p:spPr>
          <a:xfrm>
            <a:off x="5577840" y="4959532"/>
            <a:ext cx="3989832" cy="2331720"/>
          </a:xfrm>
          <a:prstGeom prst="rect">
            <a:avLst/>
          </a:prstGeom>
        </p:spPr>
        <p:txBody>
          <a:bodyPr vert="horz" anchor="t">
            <a:noAutofit/>
          </a:bodyPr>
          <a:lstStyle>
            <a:lvl1pPr marL="274320" indent="-274320" algn="l" rtl="0" eaLnBrk="1" latinLnBrk="0" hangingPunct="1">
              <a:spcBef>
                <a:spcPts val="600"/>
              </a:spcBef>
              <a:buClr>
                <a:schemeClr val="tx2"/>
              </a:buClr>
              <a:buSzPct val="73000"/>
              <a:buFont typeface="Wingdings 2"/>
              <a:buChar char=""/>
              <a:defRPr kumimoji="0" sz="28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4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18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US" sz="2000" dirty="0"/>
              <a:t>Our training program emphasizes hands-on instruction (on-campus classroom, lab, and off-campus practicum experiences) while enhancing independent living skills. </a:t>
            </a:r>
          </a:p>
        </p:txBody>
      </p:sp>
    </p:spTree>
    <p:extLst>
      <p:ext uri="{BB962C8B-B14F-4D97-AF65-F5344CB8AC3E}">
        <p14:creationId xmlns:p14="http://schemas.microsoft.com/office/powerpoint/2010/main" val="168477915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3"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par>
                          <p:cTn id="22" fill="hold">
                            <p:stCondLst>
                              <p:cond delay="3000"/>
                            </p:stCondLst>
                            <p:childTnLst>
                              <p:par>
                                <p:cTn id="23" presetID="21"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p:bldP spid="3"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Details</a:t>
            </a:r>
          </a:p>
        </p:txBody>
      </p:sp>
      <p:sp>
        <p:nvSpPr>
          <p:cNvPr id="3" name="Content Placeholder 2"/>
          <p:cNvSpPr>
            <a:spLocks noGrp="1"/>
          </p:cNvSpPr>
          <p:nvPr>
            <p:ph sz="half" idx="1"/>
          </p:nvPr>
        </p:nvSpPr>
        <p:spPr>
          <a:xfrm>
            <a:off x="5577840" y="1813560"/>
            <a:ext cx="3989832" cy="2072640"/>
          </a:xfrm>
        </p:spPr>
        <p:txBody>
          <a:bodyPr>
            <a:normAutofit lnSpcReduction="10000"/>
          </a:bodyPr>
          <a:lstStyle/>
          <a:p>
            <a:r>
              <a:rPr lang="en-US" sz="2000" dirty="0"/>
              <a:t>All of our programs are designed for people who have disabilities, but whom, with occupational training, are able to obtain entry level positions in competitive employment. </a:t>
            </a:r>
          </a:p>
          <a:p>
            <a:endParaRPr lang="en-US" sz="1813" dirty="0"/>
          </a:p>
        </p:txBody>
      </p:sp>
      <p:sp>
        <p:nvSpPr>
          <p:cNvPr id="4" name="Content Placeholder 3"/>
          <p:cNvSpPr>
            <a:spLocks noGrp="1"/>
          </p:cNvSpPr>
          <p:nvPr>
            <p:ph sz="half" idx="2"/>
          </p:nvPr>
        </p:nvSpPr>
        <p:spPr>
          <a:xfrm>
            <a:off x="1605280" y="4663444"/>
            <a:ext cx="3989832" cy="2652486"/>
          </a:xfrm>
        </p:spPr>
        <p:txBody>
          <a:bodyPr>
            <a:normAutofit lnSpcReduction="10000"/>
          </a:bodyPr>
          <a:lstStyle/>
          <a:p>
            <a:r>
              <a:rPr lang="en-US" sz="2000" dirty="0"/>
              <a:t>Accommodations are embedded within our program: small class sizes (no more than 12 per class) and small group tutoring provided. Personal 1:1 tutors are available at the student’s expense (classroom can be provided upon request).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1702526"/>
            <a:ext cx="3368040" cy="25487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972560"/>
            <a:ext cx="3080173" cy="3080173"/>
          </a:xfrm>
          <a:prstGeom prst="rect">
            <a:avLst/>
          </a:prstGeom>
        </p:spPr>
      </p:pic>
    </p:spTree>
    <p:extLst>
      <p:ext uri="{BB962C8B-B14F-4D97-AF65-F5344CB8AC3E}">
        <p14:creationId xmlns:p14="http://schemas.microsoft.com/office/powerpoint/2010/main" val="257987630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6" presetClass="entr" presetSubtype="16"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par>
                          <p:cTn id="26" fill="hold">
                            <p:stCondLst>
                              <p:cond delay="5000"/>
                            </p:stCondLst>
                            <p:childTnLst>
                              <p:par>
                                <p:cTn id="27" presetID="6" presetClass="entr" presetSubtype="32"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circle(out)">
                                      <p:cBhvr>
                                        <p:cTn id="2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Vocational Areas of Study</a:t>
            </a:r>
          </a:p>
        </p:txBody>
      </p:sp>
      <p:sp>
        <p:nvSpPr>
          <p:cNvPr id="3" name="Content Placeholder 2"/>
          <p:cNvSpPr>
            <a:spLocks noGrp="1"/>
          </p:cNvSpPr>
          <p:nvPr>
            <p:ph idx="1"/>
          </p:nvPr>
        </p:nvSpPr>
        <p:spPr/>
        <p:txBody>
          <a:bodyPr>
            <a:noAutofit/>
          </a:bodyPr>
          <a:lstStyle/>
          <a:p>
            <a:pPr marL="0" indent="0">
              <a:buNone/>
            </a:pPr>
            <a:r>
              <a:rPr lang="en-US" sz="1700" dirty="0"/>
              <a:t>Students choose a technical area of study (major). The technical skills taught in each career field prepares the student for entry level competitive employment in that discipline.</a:t>
            </a:r>
          </a:p>
          <a:p>
            <a:r>
              <a:rPr lang="en-US" sz="1700" dirty="0"/>
              <a:t>Animal Health Care</a:t>
            </a:r>
          </a:p>
          <a:p>
            <a:r>
              <a:rPr lang="en-US" sz="1700" dirty="0"/>
              <a:t>Building Maintenance</a:t>
            </a:r>
          </a:p>
          <a:p>
            <a:r>
              <a:rPr lang="en-US" sz="1700" dirty="0"/>
              <a:t>Child Care Attendant</a:t>
            </a:r>
          </a:p>
          <a:p>
            <a:r>
              <a:rPr lang="en-US" sz="1700" dirty="0"/>
              <a:t>Food Services</a:t>
            </a:r>
          </a:p>
          <a:p>
            <a:r>
              <a:rPr lang="en-US" sz="1700" dirty="0"/>
              <a:t>Office Skills</a:t>
            </a:r>
          </a:p>
          <a:p>
            <a:r>
              <a:rPr lang="en-US" sz="1700" dirty="0"/>
              <a:t>Stocking &amp; Merchandising</a:t>
            </a:r>
          </a:p>
          <a:p>
            <a:endParaRPr lang="en-US" sz="17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69297" y="5118886"/>
            <a:ext cx="1669627" cy="12522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2740" y="4910183"/>
            <a:ext cx="2094571" cy="157092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964404" y="5076734"/>
            <a:ext cx="1842347" cy="138176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7765627" y="5076734"/>
            <a:ext cx="1842347" cy="138176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987714" y="2662767"/>
            <a:ext cx="1957493" cy="146812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7263917" y="2749127"/>
            <a:ext cx="1957493" cy="1468120"/>
          </a:xfrm>
          <a:prstGeom prst="rect">
            <a:avLst/>
          </a:prstGeom>
        </p:spPr>
      </p:pic>
    </p:spTree>
    <p:extLst>
      <p:ext uri="{BB962C8B-B14F-4D97-AF65-F5344CB8AC3E}">
        <p14:creationId xmlns:p14="http://schemas.microsoft.com/office/powerpoint/2010/main" val="3773020621"/>
      </p:ext>
    </p:extLst>
  </p:cSld>
  <p:clrMapOvr>
    <a:masterClrMapping/>
  </p:clrMapOvr>
  <mc:AlternateContent xmlns:mc="http://schemas.openxmlformats.org/markup-compatibility/2006" xmlns:p14="http://schemas.microsoft.com/office/powerpoint/2010/main">
    <mc:Choice Requires="p14">
      <p:transition spd="slow" p14:dur="225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1"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6" presetClass="entr" presetSubtype="32"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out)">
                                      <p:cBhvr>
                                        <p:cTn id="14" dur="2000"/>
                                        <p:tgtEl>
                                          <p:spTgt spid="3">
                                            <p:txEl>
                                              <p:pRg st="0" end="0"/>
                                            </p:txEl>
                                          </p:spTgt>
                                        </p:tgtEl>
                                      </p:cBhvr>
                                    </p:animEffect>
                                  </p:childTnLst>
                                </p:cTn>
                              </p:par>
                            </p:childTnLst>
                          </p:cTn>
                        </p:par>
                        <p:par>
                          <p:cTn id="15" fill="hold">
                            <p:stCondLst>
                              <p:cond delay="30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par>
                          <p:cTn id="24" fill="hold">
                            <p:stCondLst>
                              <p:cond delay="2000"/>
                            </p:stCondLst>
                            <p:childTnLst>
                              <p:par>
                                <p:cTn id="25" presetID="45"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ppt_w</p:attrName>
                                        </p:attrNameLst>
                                      </p:cBhvr>
                                      <p:tavLst>
                                        <p:tav tm="0" fmla="#ppt_w*sin(2.5*pi*$)">
                                          <p:val>
                                            <p:fltVal val="0"/>
                                          </p:val>
                                        </p:tav>
                                        <p:tav tm="100000">
                                          <p:val>
                                            <p:fltVal val="1"/>
                                          </p:val>
                                        </p:tav>
                                      </p:tavLst>
                                    </p:anim>
                                    <p:anim calcmode="lin" valueType="num">
                                      <p:cBhvr>
                                        <p:cTn id="29" dur="2000" fill="hold"/>
                                        <p:tgtEl>
                                          <p:spTgt spid="9"/>
                                        </p:tgtEl>
                                        <p:attrNameLst>
                                          <p:attrName>ppt_h</p:attrName>
                                        </p:attrNameLst>
                                      </p:cBhvr>
                                      <p:tavLst>
                                        <p:tav tm="0">
                                          <p:val>
                                            <p:strVal val="#ppt_h"/>
                                          </p:val>
                                        </p:tav>
                                        <p:tav tm="100000">
                                          <p:val>
                                            <p:strVal val="#ppt_h"/>
                                          </p:val>
                                        </p:tav>
                                      </p:tavLst>
                                    </p:anim>
                                  </p:childTnLst>
                                </p:cTn>
                              </p:par>
                            </p:childTnLst>
                          </p:cTn>
                        </p:par>
                        <p:par>
                          <p:cTn id="30" fill="hold">
                            <p:stCondLst>
                              <p:cond delay="4000"/>
                            </p:stCondLst>
                            <p:childTnLst>
                              <p:par>
                                <p:cTn id="31" presetID="6" presetClass="entr" presetSubtype="32"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circle(out)">
                                      <p:cBhvr>
                                        <p:cTn id="33" dur="2000"/>
                                        <p:tgtEl>
                                          <p:spTgt spid="3">
                                            <p:txEl>
                                              <p:pRg st="3" end="3"/>
                                            </p:txEl>
                                          </p:spTgt>
                                        </p:tgtEl>
                                      </p:cBhvr>
                                    </p:animEffect>
                                  </p:childTnLst>
                                </p:cTn>
                              </p:par>
                            </p:childTnLst>
                          </p:cTn>
                        </p:par>
                        <p:par>
                          <p:cTn id="34" fill="hold">
                            <p:stCondLst>
                              <p:cond delay="6000"/>
                            </p:stCondLst>
                            <p:childTnLst>
                              <p:par>
                                <p:cTn id="35" presetID="45"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anim calcmode="lin" valueType="num">
                                      <p:cBhvr>
                                        <p:cTn id="38" dur="2000" fill="hold"/>
                                        <p:tgtEl>
                                          <p:spTgt spid="4"/>
                                        </p:tgtEl>
                                        <p:attrNameLst>
                                          <p:attrName>ppt_w</p:attrName>
                                        </p:attrNameLst>
                                      </p:cBhvr>
                                      <p:tavLst>
                                        <p:tav tm="0" fmla="#ppt_w*sin(2.5*pi*$)">
                                          <p:val>
                                            <p:fltVal val="0"/>
                                          </p:val>
                                        </p:tav>
                                        <p:tav tm="100000">
                                          <p:val>
                                            <p:fltVal val="1"/>
                                          </p:val>
                                        </p:tav>
                                      </p:tavLst>
                                    </p:anim>
                                    <p:anim calcmode="lin" valueType="num">
                                      <p:cBhvr>
                                        <p:cTn id="39" dur="2000" fill="hold"/>
                                        <p:tgtEl>
                                          <p:spTgt spid="4"/>
                                        </p:tgtEl>
                                        <p:attrNameLst>
                                          <p:attrName>ppt_h</p:attrName>
                                        </p:attrNameLst>
                                      </p:cBhvr>
                                      <p:tavLst>
                                        <p:tav tm="0">
                                          <p:val>
                                            <p:strVal val="#ppt_h"/>
                                          </p:val>
                                        </p:tav>
                                        <p:tav tm="100000">
                                          <p:val>
                                            <p:strVal val="#ppt_h"/>
                                          </p:val>
                                        </p:tav>
                                      </p:tavLst>
                                    </p:anim>
                                  </p:childTnLst>
                                </p:cTn>
                              </p:par>
                            </p:childTnLst>
                          </p:cTn>
                        </p:par>
                        <p:par>
                          <p:cTn id="40" fill="hold">
                            <p:stCondLst>
                              <p:cond delay="8000"/>
                            </p:stCondLst>
                            <p:childTnLst>
                              <p:par>
                                <p:cTn id="41" presetID="6" presetClass="entr" presetSubtype="16"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circle(in)">
                                      <p:cBhvr>
                                        <p:cTn id="43" dur="2000"/>
                                        <p:tgtEl>
                                          <p:spTgt spid="3">
                                            <p:txEl>
                                              <p:pRg st="4" end="4"/>
                                            </p:txEl>
                                          </p:spTgt>
                                        </p:tgtEl>
                                      </p:cBhvr>
                                    </p:animEffect>
                                  </p:childTnLst>
                                </p:cTn>
                              </p:par>
                            </p:childTnLst>
                          </p:cTn>
                        </p:par>
                        <p:par>
                          <p:cTn id="44" fill="hold">
                            <p:stCondLst>
                              <p:cond delay="10000"/>
                            </p:stCondLst>
                            <p:childTnLst>
                              <p:par>
                                <p:cTn id="45" presetID="26"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80">
                                          <p:stCondLst>
                                            <p:cond delay="0"/>
                                          </p:stCondLst>
                                        </p:cTn>
                                        <p:tgtEl>
                                          <p:spTgt spid="5"/>
                                        </p:tgtEl>
                                      </p:cBhvr>
                                    </p:animEffect>
                                    <p:anim calcmode="lin" valueType="num">
                                      <p:cBhvr>
                                        <p:cTn id="4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gtEl>
                                      </p:cBhvr>
                                      <p:to x="100000" y="60000"/>
                                    </p:animScale>
                                    <p:animScale>
                                      <p:cBhvr>
                                        <p:cTn id="54" dur="166" decel="50000">
                                          <p:stCondLst>
                                            <p:cond delay="676"/>
                                          </p:stCondLst>
                                        </p:cTn>
                                        <p:tgtEl>
                                          <p:spTgt spid="5"/>
                                        </p:tgtEl>
                                      </p:cBhvr>
                                      <p:to x="100000" y="100000"/>
                                    </p:animScale>
                                    <p:animScale>
                                      <p:cBhvr>
                                        <p:cTn id="55" dur="26">
                                          <p:stCondLst>
                                            <p:cond delay="1312"/>
                                          </p:stCondLst>
                                        </p:cTn>
                                        <p:tgtEl>
                                          <p:spTgt spid="5"/>
                                        </p:tgtEl>
                                      </p:cBhvr>
                                      <p:to x="100000" y="80000"/>
                                    </p:animScale>
                                    <p:animScale>
                                      <p:cBhvr>
                                        <p:cTn id="56" dur="166" decel="50000">
                                          <p:stCondLst>
                                            <p:cond delay="1338"/>
                                          </p:stCondLst>
                                        </p:cTn>
                                        <p:tgtEl>
                                          <p:spTgt spid="5"/>
                                        </p:tgtEl>
                                      </p:cBhvr>
                                      <p:to x="100000" y="100000"/>
                                    </p:animScale>
                                    <p:animScale>
                                      <p:cBhvr>
                                        <p:cTn id="57" dur="26">
                                          <p:stCondLst>
                                            <p:cond delay="1642"/>
                                          </p:stCondLst>
                                        </p:cTn>
                                        <p:tgtEl>
                                          <p:spTgt spid="5"/>
                                        </p:tgtEl>
                                      </p:cBhvr>
                                      <p:to x="100000" y="90000"/>
                                    </p:animScale>
                                    <p:animScale>
                                      <p:cBhvr>
                                        <p:cTn id="58" dur="166" decel="50000">
                                          <p:stCondLst>
                                            <p:cond delay="1668"/>
                                          </p:stCondLst>
                                        </p:cTn>
                                        <p:tgtEl>
                                          <p:spTgt spid="5"/>
                                        </p:tgtEl>
                                      </p:cBhvr>
                                      <p:to x="100000" y="100000"/>
                                    </p:animScale>
                                    <p:animScale>
                                      <p:cBhvr>
                                        <p:cTn id="59" dur="26">
                                          <p:stCondLst>
                                            <p:cond delay="1808"/>
                                          </p:stCondLst>
                                        </p:cTn>
                                        <p:tgtEl>
                                          <p:spTgt spid="5"/>
                                        </p:tgtEl>
                                      </p:cBhvr>
                                      <p:to x="100000" y="95000"/>
                                    </p:animScale>
                                    <p:animScale>
                                      <p:cBhvr>
                                        <p:cTn id="60" dur="166" decel="50000">
                                          <p:stCondLst>
                                            <p:cond delay="1834"/>
                                          </p:stCondLst>
                                        </p:cTn>
                                        <p:tgtEl>
                                          <p:spTgt spid="5"/>
                                        </p:tgtEl>
                                      </p:cBhvr>
                                      <p:to x="100000" y="100000"/>
                                    </p:animScale>
                                  </p:childTnLst>
                                </p:cTn>
                              </p:par>
                            </p:childTnLst>
                          </p:cTn>
                        </p:par>
                        <p:par>
                          <p:cTn id="61" fill="hold">
                            <p:stCondLst>
                              <p:cond delay="12000"/>
                            </p:stCondLst>
                            <p:childTnLst>
                              <p:par>
                                <p:cTn id="62" presetID="6" presetClass="entr" presetSubtype="32" fill="hold" grpId="0" nodeType="after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circle(out)">
                                      <p:cBhvr>
                                        <p:cTn id="64" dur="2000"/>
                                        <p:tgtEl>
                                          <p:spTgt spid="3">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32" fill="hold" grpId="0"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circle(out)">
                                      <p:cBhvr>
                                        <p:cTn id="69" dur="2000"/>
                                        <p:tgtEl>
                                          <p:spTgt spid="3">
                                            <p:txEl>
                                              <p:pRg st="6" end="6"/>
                                            </p:txEl>
                                          </p:spTgt>
                                        </p:tgtEl>
                                      </p:cBhvr>
                                    </p:animEffect>
                                  </p:childTnLst>
                                </p:cTn>
                              </p:par>
                            </p:childTnLst>
                          </p:cTn>
                        </p:par>
                        <p:par>
                          <p:cTn id="70" fill="hold">
                            <p:stCondLst>
                              <p:cond delay="2000"/>
                            </p:stCondLst>
                            <p:childTnLst>
                              <p:par>
                                <p:cTn id="71" presetID="26" presetClass="entr" presetSubtype="0"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down)">
                                      <p:cBhvr>
                                        <p:cTn id="73" dur="580">
                                          <p:stCondLst>
                                            <p:cond delay="0"/>
                                          </p:stCondLst>
                                        </p:cTn>
                                        <p:tgtEl>
                                          <p:spTgt spid="7"/>
                                        </p:tgtEl>
                                      </p:cBhvr>
                                    </p:animEffect>
                                    <p:anim calcmode="lin" valueType="num">
                                      <p:cBhvr>
                                        <p:cTn id="7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9" dur="26">
                                          <p:stCondLst>
                                            <p:cond delay="650"/>
                                          </p:stCondLst>
                                        </p:cTn>
                                        <p:tgtEl>
                                          <p:spTgt spid="7"/>
                                        </p:tgtEl>
                                      </p:cBhvr>
                                      <p:to x="100000" y="60000"/>
                                    </p:animScale>
                                    <p:animScale>
                                      <p:cBhvr>
                                        <p:cTn id="80" dur="166" decel="50000">
                                          <p:stCondLst>
                                            <p:cond delay="676"/>
                                          </p:stCondLst>
                                        </p:cTn>
                                        <p:tgtEl>
                                          <p:spTgt spid="7"/>
                                        </p:tgtEl>
                                      </p:cBhvr>
                                      <p:to x="100000" y="100000"/>
                                    </p:animScale>
                                    <p:animScale>
                                      <p:cBhvr>
                                        <p:cTn id="81" dur="26">
                                          <p:stCondLst>
                                            <p:cond delay="1312"/>
                                          </p:stCondLst>
                                        </p:cTn>
                                        <p:tgtEl>
                                          <p:spTgt spid="7"/>
                                        </p:tgtEl>
                                      </p:cBhvr>
                                      <p:to x="100000" y="80000"/>
                                    </p:animScale>
                                    <p:animScale>
                                      <p:cBhvr>
                                        <p:cTn id="82" dur="166" decel="50000">
                                          <p:stCondLst>
                                            <p:cond delay="1338"/>
                                          </p:stCondLst>
                                        </p:cTn>
                                        <p:tgtEl>
                                          <p:spTgt spid="7"/>
                                        </p:tgtEl>
                                      </p:cBhvr>
                                      <p:to x="100000" y="100000"/>
                                    </p:animScale>
                                    <p:animScale>
                                      <p:cBhvr>
                                        <p:cTn id="83" dur="26">
                                          <p:stCondLst>
                                            <p:cond delay="1642"/>
                                          </p:stCondLst>
                                        </p:cTn>
                                        <p:tgtEl>
                                          <p:spTgt spid="7"/>
                                        </p:tgtEl>
                                      </p:cBhvr>
                                      <p:to x="100000" y="90000"/>
                                    </p:animScale>
                                    <p:animScale>
                                      <p:cBhvr>
                                        <p:cTn id="84" dur="166" decel="50000">
                                          <p:stCondLst>
                                            <p:cond delay="1668"/>
                                          </p:stCondLst>
                                        </p:cTn>
                                        <p:tgtEl>
                                          <p:spTgt spid="7"/>
                                        </p:tgtEl>
                                      </p:cBhvr>
                                      <p:to x="100000" y="100000"/>
                                    </p:animScale>
                                    <p:animScale>
                                      <p:cBhvr>
                                        <p:cTn id="85" dur="26">
                                          <p:stCondLst>
                                            <p:cond delay="1808"/>
                                          </p:stCondLst>
                                        </p:cTn>
                                        <p:tgtEl>
                                          <p:spTgt spid="7"/>
                                        </p:tgtEl>
                                      </p:cBhvr>
                                      <p:to x="100000" y="95000"/>
                                    </p:animScale>
                                    <p:animScale>
                                      <p:cBhvr>
                                        <p:cTn id="86" dur="166" decel="50000">
                                          <p:stCondLst>
                                            <p:cond delay="1834"/>
                                          </p:stCondLst>
                                        </p:cTn>
                                        <p:tgtEl>
                                          <p:spTgt spid="7"/>
                                        </p:tgtEl>
                                      </p:cBhvr>
                                      <p:to x="100000" y="100000"/>
                                    </p:animScale>
                                  </p:childTnLst>
                                </p:cTn>
                              </p:par>
                            </p:childTnLst>
                          </p:cTn>
                        </p:par>
                        <p:par>
                          <p:cTn id="87" fill="hold">
                            <p:stCondLst>
                              <p:cond delay="4000"/>
                            </p:stCondLst>
                            <p:childTnLst>
                              <p:par>
                                <p:cTn id="88" presetID="31" presetClass="entr" presetSubtype="0" fill="hold" nodeType="after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p:cTn id="90" dur="1000" fill="hold"/>
                                        <p:tgtEl>
                                          <p:spTgt spid="6"/>
                                        </p:tgtEl>
                                        <p:attrNameLst>
                                          <p:attrName>ppt_w</p:attrName>
                                        </p:attrNameLst>
                                      </p:cBhvr>
                                      <p:tavLst>
                                        <p:tav tm="0">
                                          <p:val>
                                            <p:fltVal val="0"/>
                                          </p:val>
                                        </p:tav>
                                        <p:tav tm="100000">
                                          <p:val>
                                            <p:strVal val="#ppt_w"/>
                                          </p:val>
                                        </p:tav>
                                      </p:tavLst>
                                    </p:anim>
                                    <p:anim calcmode="lin" valueType="num">
                                      <p:cBhvr>
                                        <p:cTn id="91" dur="1000" fill="hold"/>
                                        <p:tgtEl>
                                          <p:spTgt spid="6"/>
                                        </p:tgtEl>
                                        <p:attrNameLst>
                                          <p:attrName>ppt_h</p:attrName>
                                        </p:attrNameLst>
                                      </p:cBhvr>
                                      <p:tavLst>
                                        <p:tav tm="0">
                                          <p:val>
                                            <p:fltVal val="0"/>
                                          </p:val>
                                        </p:tav>
                                        <p:tav tm="100000">
                                          <p:val>
                                            <p:strVal val="#ppt_h"/>
                                          </p:val>
                                        </p:tav>
                                      </p:tavLst>
                                    </p:anim>
                                    <p:anim calcmode="lin" valueType="num">
                                      <p:cBhvr>
                                        <p:cTn id="92" dur="1000" fill="hold"/>
                                        <p:tgtEl>
                                          <p:spTgt spid="6"/>
                                        </p:tgtEl>
                                        <p:attrNameLst>
                                          <p:attrName>style.rotation</p:attrName>
                                        </p:attrNameLst>
                                      </p:cBhvr>
                                      <p:tavLst>
                                        <p:tav tm="0">
                                          <p:val>
                                            <p:fltVal val="90"/>
                                          </p:val>
                                        </p:tav>
                                        <p:tav tm="100000">
                                          <p:val>
                                            <p:fltVal val="0"/>
                                          </p:val>
                                        </p:tav>
                                      </p:tavLst>
                                    </p:anim>
                                    <p:animEffect transition="in" filter="fade">
                                      <p:cBhvr>
                                        <p:cTn id="93" dur="1000"/>
                                        <p:tgtEl>
                                          <p:spTgt spid="6"/>
                                        </p:tgtEl>
                                      </p:cBhvr>
                                    </p:animEffect>
                                  </p:childTnLst>
                                </p:cTn>
                              </p:par>
                            </p:childTnLst>
                          </p:cTn>
                        </p:par>
                        <p:par>
                          <p:cTn id="94" fill="hold">
                            <p:stCondLst>
                              <p:cond delay="5000"/>
                            </p:stCondLst>
                            <p:childTnLst>
                              <p:par>
                                <p:cTn id="95" presetID="31" presetClass="entr" presetSubtype="0"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1000" fill="hold"/>
                                        <p:tgtEl>
                                          <p:spTgt spid="8"/>
                                        </p:tgtEl>
                                        <p:attrNameLst>
                                          <p:attrName>ppt_w</p:attrName>
                                        </p:attrNameLst>
                                      </p:cBhvr>
                                      <p:tavLst>
                                        <p:tav tm="0">
                                          <p:val>
                                            <p:fltVal val="0"/>
                                          </p:val>
                                        </p:tav>
                                        <p:tav tm="100000">
                                          <p:val>
                                            <p:strVal val="#ppt_w"/>
                                          </p:val>
                                        </p:tav>
                                      </p:tavLst>
                                    </p:anim>
                                    <p:anim calcmode="lin" valueType="num">
                                      <p:cBhvr>
                                        <p:cTn id="98" dur="1000" fill="hold"/>
                                        <p:tgtEl>
                                          <p:spTgt spid="8"/>
                                        </p:tgtEl>
                                        <p:attrNameLst>
                                          <p:attrName>ppt_h</p:attrName>
                                        </p:attrNameLst>
                                      </p:cBhvr>
                                      <p:tavLst>
                                        <p:tav tm="0">
                                          <p:val>
                                            <p:fltVal val="0"/>
                                          </p:val>
                                        </p:tav>
                                        <p:tav tm="100000">
                                          <p:val>
                                            <p:strVal val="#ppt_h"/>
                                          </p:val>
                                        </p:tav>
                                      </p:tavLst>
                                    </p:anim>
                                    <p:anim calcmode="lin" valueType="num">
                                      <p:cBhvr>
                                        <p:cTn id="99" dur="1000" fill="hold"/>
                                        <p:tgtEl>
                                          <p:spTgt spid="8"/>
                                        </p:tgtEl>
                                        <p:attrNameLst>
                                          <p:attrName>style.rotation</p:attrName>
                                        </p:attrNameLst>
                                      </p:cBhvr>
                                      <p:tavLst>
                                        <p:tav tm="0">
                                          <p:val>
                                            <p:fltVal val="90"/>
                                          </p:val>
                                        </p:tav>
                                        <p:tav tm="100000">
                                          <p:val>
                                            <p:fltVal val="0"/>
                                          </p:val>
                                        </p:tav>
                                      </p:tavLst>
                                    </p:anim>
                                    <p:animEffect transition="in" filter="fade">
                                      <p:cBhvr>
                                        <p:cTn id="10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0FBA-9D2E-4C78-BEF2-683667ED2D71}"/>
              </a:ext>
            </a:extLst>
          </p:cNvPr>
          <p:cNvSpPr>
            <a:spLocks noGrp="1"/>
          </p:cNvSpPr>
          <p:nvPr>
            <p:ph type="title"/>
          </p:nvPr>
        </p:nvSpPr>
        <p:spPr/>
        <p:txBody>
          <a:bodyPr>
            <a:normAutofit fontScale="90000"/>
          </a:bodyPr>
          <a:lstStyle/>
          <a:p>
            <a:r>
              <a:rPr lang="en-US" dirty="0"/>
              <a:t>Community Practicum Locations </a:t>
            </a:r>
            <a:br>
              <a:rPr lang="en-US" dirty="0"/>
            </a:br>
            <a:r>
              <a:rPr lang="en-US" dirty="0"/>
              <a:t>School year 19-20	</a:t>
            </a:r>
          </a:p>
        </p:txBody>
      </p:sp>
      <p:sp>
        <p:nvSpPr>
          <p:cNvPr id="3" name="Content Placeholder 2">
            <a:extLst>
              <a:ext uri="{FF2B5EF4-FFF2-40B4-BE49-F238E27FC236}">
                <a16:creationId xmlns:a16="http://schemas.microsoft.com/office/drawing/2014/main" id="{ADE31AA9-6A24-4653-A756-787B541F715D}"/>
              </a:ext>
            </a:extLst>
          </p:cNvPr>
          <p:cNvSpPr>
            <a:spLocks noGrp="1"/>
          </p:cNvSpPr>
          <p:nvPr>
            <p:ph idx="1"/>
          </p:nvPr>
        </p:nvSpPr>
        <p:spPr/>
        <p:txBody>
          <a:bodyPr>
            <a:normAutofit fontScale="70000" lnSpcReduction="20000"/>
          </a:bodyPr>
          <a:lstStyle/>
          <a:p>
            <a:endParaRPr lang="en-US" sz="4400" dirty="0">
              <a:solidFill>
                <a:srgbClr val="000000"/>
              </a:solidFill>
              <a:latin typeface="Eurostile" panose="020B0504020202050204" pitchFamily="34" charset="0"/>
            </a:endParaRPr>
          </a:p>
          <a:p>
            <a:pPr algn="ctr"/>
            <a:r>
              <a:rPr lang="en-US" sz="4400" dirty="0">
                <a:solidFill>
                  <a:srgbClr val="000000"/>
                </a:solidFill>
                <a:latin typeface="Eurostile" panose="020B0504020202050204" pitchFamily="34" charset="0"/>
              </a:rPr>
              <a:t> </a:t>
            </a:r>
            <a:r>
              <a:rPr lang="en-US" sz="4800" b="1" dirty="0">
                <a:solidFill>
                  <a:srgbClr val="000000"/>
                </a:solidFill>
                <a:latin typeface="Eurostile" panose="020B0504020202050204" pitchFamily="34" charset="0"/>
              </a:rPr>
              <a:t>Special Thanks to All Community Practicum Locations: </a:t>
            </a:r>
            <a:endParaRPr lang="en-US" sz="4800" dirty="0">
              <a:solidFill>
                <a:srgbClr val="000000"/>
              </a:solidFill>
              <a:latin typeface="Eurostile" panose="020B0504020202050204" pitchFamily="34" charset="0"/>
            </a:endParaRPr>
          </a:p>
          <a:p>
            <a:pPr algn="ctr"/>
            <a:r>
              <a:rPr lang="en-US" sz="3200" dirty="0">
                <a:solidFill>
                  <a:srgbClr val="000000"/>
                </a:solidFill>
                <a:latin typeface="Eurostile" panose="020B0504020202050204" pitchFamily="34" charset="0"/>
              </a:rPr>
              <a:t>Big Lots, College Garden Animal Hospital, Country Club Animal Hospital, ENMU-Roswell: Aviation, Child Development Center, College Development Center, Great Western Dining Cafeteria, Library, Security, Special Services Administration Office, Student Services, Fairfield Inn Marriott, Farmer’s Country Market North, Harvest Ministries, Kelly Cassels/Joni </a:t>
            </a:r>
            <a:r>
              <a:rPr lang="en-US" sz="3200" dirty="0" err="1">
                <a:solidFill>
                  <a:srgbClr val="000000"/>
                </a:solidFill>
                <a:latin typeface="Eurostile" panose="020B0504020202050204" pitchFamily="34" charset="0"/>
              </a:rPr>
              <a:t>Sterrett</a:t>
            </a:r>
            <a:r>
              <a:rPr lang="en-US" sz="3200" dirty="0">
                <a:solidFill>
                  <a:srgbClr val="000000"/>
                </a:solidFill>
                <a:latin typeface="Eurostile" panose="020B0504020202050204" pitchFamily="34" charset="0"/>
              </a:rPr>
              <a:t>-Sanders Law Firm, Los </a:t>
            </a:r>
            <a:r>
              <a:rPr lang="en-US" sz="3200" dirty="0" err="1">
                <a:solidFill>
                  <a:srgbClr val="000000"/>
                </a:solidFill>
                <a:latin typeface="Eurostile" panose="020B0504020202050204" pitchFamily="34" charset="0"/>
              </a:rPr>
              <a:t>Pasitos</a:t>
            </a:r>
            <a:r>
              <a:rPr lang="en-US" sz="3200" dirty="0">
                <a:solidFill>
                  <a:srgbClr val="000000"/>
                </a:solidFill>
                <a:latin typeface="Eurostile" panose="020B0504020202050204" pitchFamily="34" charset="0"/>
              </a:rPr>
              <a:t> Preschool &amp; Day Care, Lykins Tire, Mark Taylor Law Firm, New Mexico Military Institute-Sodexo Cafeteria &amp; Stock Rooms, O’Reilly Auto Parts North &amp; South, Roswell Animal Control, Roswell Humane Society, Salvation Army Family Store, Scruffy to Fluffy, Shamrock Foods, Sierra Vista Village Office, Spring River Zoo, Pecos Flavors Bistro &amp; Winery, Valley View Elementary School, Walgreen’s North &amp; South, Westlake ACE Hardware, Wildlife Safari Animal Emporium, Inc., Rains Surveying Company, Martin’s Capitol; Country Club Church of Christ, </a:t>
            </a:r>
            <a:r>
              <a:rPr lang="en-US" sz="3200" dirty="0" err="1">
                <a:solidFill>
                  <a:srgbClr val="000000"/>
                </a:solidFill>
                <a:latin typeface="Eurostile" panose="020B0504020202050204" pitchFamily="34" charset="0"/>
              </a:rPr>
              <a:t>TownPlace</a:t>
            </a:r>
            <a:r>
              <a:rPr lang="en-US" sz="3200" dirty="0">
                <a:solidFill>
                  <a:srgbClr val="000000"/>
                </a:solidFill>
                <a:latin typeface="Eurostile" panose="020B0504020202050204" pitchFamily="34" charset="0"/>
              </a:rPr>
              <a:t> Suites by Marriott, Parkview Elementary, Community Kitchen, Stellar Coffee, Peachtree Retirement Village </a:t>
            </a:r>
            <a:endParaRPr lang="en-US" dirty="0"/>
          </a:p>
        </p:txBody>
      </p:sp>
    </p:spTree>
    <p:extLst>
      <p:ext uri="{BB962C8B-B14F-4D97-AF65-F5344CB8AC3E}">
        <p14:creationId xmlns:p14="http://schemas.microsoft.com/office/powerpoint/2010/main" val="173783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Requirements</a:t>
            </a:r>
          </a:p>
        </p:txBody>
      </p:sp>
      <p:sp>
        <p:nvSpPr>
          <p:cNvPr id="3" name="Content Placeholder 2"/>
          <p:cNvSpPr>
            <a:spLocks noGrp="1"/>
          </p:cNvSpPr>
          <p:nvPr>
            <p:ph idx="1"/>
          </p:nvPr>
        </p:nvSpPr>
        <p:spPr>
          <a:xfrm>
            <a:off x="2814320" y="1813560"/>
            <a:ext cx="7254240" cy="5492496"/>
          </a:xfrm>
        </p:spPr>
        <p:txBody>
          <a:bodyPr>
            <a:normAutofit/>
          </a:bodyPr>
          <a:lstStyle/>
          <a:p>
            <a:r>
              <a:rPr lang="en-US" dirty="0"/>
              <a:t>Independent Living</a:t>
            </a:r>
          </a:p>
          <a:p>
            <a:r>
              <a:rPr lang="en-US" dirty="0"/>
              <a:t>Life Skills</a:t>
            </a:r>
          </a:p>
          <a:p>
            <a:r>
              <a:rPr lang="en-US" dirty="0"/>
              <a:t>Job Skills </a:t>
            </a:r>
          </a:p>
          <a:p>
            <a:r>
              <a:rPr lang="en-US" dirty="0"/>
              <a:t>Conflict</a:t>
            </a:r>
          </a:p>
          <a:p>
            <a:r>
              <a:rPr lang="en-US" dirty="0"/>
              <a:t>Adaptive P.E. </a:t>
            </a:r>
          </a:p>
          <a:p>
            <a:r>
              <a:rPr lang="en-US" dirty="0"/>
              <a:t>Community CPR and Standard First Aid (required for first year students)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0520" y="1850571"/>
            <a:ext cx="2763520" cy="2072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 y="5527040"/>
            <a:ext cx="2763520" cy="2072640"/>
          </a:xfrm>
          <a:prstGeom prst="rect">
            <a:avLst/>
          </a:prstGeom>
        </p:spPr>
      </p:pic>
    </p:spTree>
    <p:extLst>
      <p:ext uri="{BB962C8B-B14F-4D97-AF65-F5344CB8AC3E}">
        <p14:creationId xmlns:p14="http://schemas.microsoft.com/office/powerpoint/2010/main" val="386901889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 presetClass="entr" presetSubtype="3"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8" fill="hold">
                            <p:stCondLst>
                              <p:cond delay="4000"/>
                            </p:stCondLst>
                            <p:childTnLst>
                              <p:par>
                                <p:cTn id="29" presetID="2" presetClass="entr" presetSubtype="12"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 presetClass="entr" presetSubtype="6"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Technical Requirements</a:t>
            </a:r>
          </a:p>
        </p:txBody>
      </p:sp>
      <p:sp>
        <p:nvSpPr>
          <p:cNvPr id="3" name="Content Placeholder 2"/>
          <p:cNvSpPr>
            <a:spLocks noGrp="1"/>
          </p:cNvSpPr>
          <p:nvPr>
            <p:ph idx="1"/>
          </p:nvPr>
        </p:nvSpPr>
        <p:spPr/>
        <p:txBody>
          <a:bodyPr>
            <a:normAutofit/>
          </a:bodyPr>
          <a:lstStyle/>
          <a:p>
            <a:r>
              <a:rPr lang="en-US" sz="2040" dirty="0"/>
              <a:t>Each class has a lecture (learn the information), lab (practice the skills in a controlled environment), and a practicum (generalize the skills in a community setting). </a:t>
            </a:r>
          </a:p>
          <a:p>
            <a:r>
              <a:rPr lang="en-US" sz="2040" dirty="0"/>
              <a:t>Students work in a practical setting (unpaid practicum) within the community to utilize the skills they are learning in the classroom environment. </a:t>
            </a:r>
          </a:p>
          <a:p>
            <a:r>
              <a:rPr lang="en-US" sz="2040" dirty="0"/>
              <a:t>Practicums range from 15-20 hours per week depending on the program of study.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80934" y="5041780"/>
            <a:ext cx="2993813" cy="22453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52345">
            <a:off x="1612784" y="5264911"/>
            <a:ext cx="2469149" cy="18518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69964">
            <a:off x="7199237" y="5201045"/>
            <a:ext cx="2304709" cy="1728532"/>
          </a:xfrm>
          <a:prstGeom prst="rect">
            <a:avLst/>
          </a:prstGeom>
        </p:spPr>
      </p:pic>
    </p:spTree>
    <p:extLst>
      <p:ext uri="{BB962C8B-B14F-4D97-AF65-F5344CB8AC3E}">
        <p14:creationId xmlns:p14="http://schemas.microsoft.com/office/powerpoint/2010/main" val="14405335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a:dk1>
        <a:sysClr val="windowText" lastClr="000000"/>
      </a:dk1>
      <a:lt1>
        <a:sysClr val="window" lastClr="FFFFFF"/>
      </a:lt1>
      <a:dk2>
        <a:srgbClr val="4A6300"/>
      </a:dk2>
      <a:lt2>
        <a:srgbClr val="2B3A00"/>
      </a:lt2>
      <a:accent1>
        <a:srgbClr val="94C600"/>
      </a:accent1>
      <a:accent2>
        <a:srgbClr val="71685A"/>
      </a:accent2>
      <a:accent3>
        <a:srgbClr val="FF6700"/>
      </a:accent3>
      <a:accent4>
        <a:srgbClr val="4A6300"/>
      </a:accent4>
      <a:accent5>
        <a:srgbClr val="956B43"/>
      </a:accent5>
      <a:accent6>
        <a:srgbClr val="FEA022"/>
      </a:accent6>
      <a:hlink>
        <a:srgbClr val="E68200"/>
      </a:hlink>
      <a:folHlink>
        <a:srgbClr val="FFA94A"/>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7849</TotalTime>
  <Words>1520</Words>
  <Application>Microsoft Macintosh PowerPoint</Application>
  <PresentationFormat>Custom</PresentationFormat>
  <Paragraphs>117</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Eurostile</vt:lpstr>
      <vt:lpstr>Trebuchet MS</vt:lpstr>
      <vt:lpstr>Wingdings</vt:lpstr>
      <vt:lpstr>Wingdings 2</vt:lpstr>
      <vt:lpstr>Opulent</vt:lpstr>
      <vt:lpstr>Eastern New Mexico University-Roswell</vt:lpstr>
      <vt:lpstr>PowerPoint Presentation</vt:lpstr>
      <vt:lpstr>Success starts here!</vt:lpstr>
      <vt:lpstr>Program Overview</vt:lpstr>
      <vt:lpstr>Program Details</vt:lpstr>
      <vt:lpstr>Vocational Areas of Study</vt:lpstr>
      <vt:lpstr>Community Practicum Locations  School year 19-20 </vt:lpstr>
      <vt:lpstr>Core Requirements</vt:lpstr>
      <vt:lpstr>Technical Requirements</vt:lpstr>
      <vt:lpstr>Second year and beyond</vt:lpstr>
      <vt:lpstr>Entrance and Admission</vt:lpstr>
      <vt:lpstr>Entrance Requirements</vt:lpstr>
      <vt:lpstr>Program Cost and Financial Aid</vt:lpstr>
      <vt:lpstr>Dorm and apartment life</vt:lpstr>
      <vt:lpstr>Sierra vista village </vt:lpstr>
      <vt:lpstr>College life</vt:lpstr>
      <vt:lpstr>Safety and Security</vt:lpstr>
      <vt:lpstr>Health Services </vt:lpstr>
      <vt:lpstr>Transportation</vt:lpstr>
      <vt:lpstr>To request information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New Mexico University-Roswell</dc:title>
  <dc:creator>Bitner, Brianna</dc:creator>
  <cp:lastModifiedBy>Kiefer, Katherine</cp:lastModifiedBy>
  <cp:revision>114</cp:revision>
  <cp:lastPrinted>2018-10-08T15:36:58Z</cp:lastPrinted>
  <dcterms:created xsi:type="dcterms:W3CDTF">2015-11-09T17:18:45Z</dcterms:created>
  <dcterms:modified xsi:type="dcterms:W3CDTF">2021-03-01T20:53:07Z</dcterms:modified>
</cp:coreProperties>
</file>